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0" r:id="rId1"/>
  </p:sldMasterIdLst>
  <p:notesMasterIdLst>
    <p:notesMasterId r:id="rId28"/>
  </p:notesMasterIdLst>
  <p:sldIdLst>
    <p:sldId id="287" r:id="rId2"/>
    <p:sldId id="258" r:id="rId3"/>
    <p:sldId id="259" r:id="rId4"/>
    <p:sldId id="260" r:id="rId5"/>
    <p:sldId id="261" r:id="rId6"/>
    <p:sldId id="264" r:id="rId7"/>
    <p:sldId id="283" r:id="rId8"/>
    <p:sldId id="281" r:id="rId9"/>
    <p:sldId id="265" r:id="rId10"/>
    <p:sldId id="284" r:id="rId11"/>
    <p:sldId id="266" r:id="rId12"/>
    <p:sldId id="285" r:id="rId13"/>
    <p:sldId id="268" r:id="rId14"/>
    <p:sldId id="269" r:id="rId15"/>
    <p:sldId id="288" r:id="rId16"/>
    <p:sldId id="271" r:id="rId17"/>
    <p:sldId id="272" r:id="rId18"/>
    <p:sldId id="273" r:id="rId19"/>
    <p:sldId id="274" r:id="rId20"/>
    <p:sldId id="275" r:id="rId21"/>
    <p:sldId id="276" r:id="rId22"/>
    <p:sldId id="289" r:id="rId23"/>
    <p:sldId id="280" r:id="rId24"/>
    <p:sldId id="278" r:id="rId25"/>
    <p:sldId id="286" r:id="rId26"/>
    <p:sldId id="29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53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2F69B-D61E-4A85-87FD-A515393965A1}" type="datetimeFigureOut">
              <a:rPr lang="en-US" smtClean="0"/>
              <a:t>12/7/2017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BF01C6-E731-47B7-AD80-DBD7AD6FDB3C}" type="slidenum">
              <a:rPr lang="en-US" smtClean="0"/>
              <a:t>‹#›</a:t>
            </a:fld>
            <a:endParaRPr lang="en-US"/>
          </a:p>
        </p:txBody>
      </p:sp>
    </p:spTree>
    <p:extLst>
      <p:ext uri="{BB962C8B-B14F-4D97-AF65-F5344CB8AC3E}">
        <p14:creationId xmlns:p14="http://schemas.microsoft.com/office/powerpoint/2010/main" val="423428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BF01C6-E731-47B7-AD80-DBD7AD6FDB3C}" type="slidenum">
              <a:rPr lang="en-US" smtClean="0"/>
              <a:t>2</a:t>
            </a:fld>
            <a:endParaRPr lang="en-US"/>
          </a:p>
        </p:txBody>
      </p:sp>
    </p:spTree>
    <p:extLst>
      <p:ext uri="{BB962C8B-B14F-4D97-AF65-F5344CB8AC3E}">
        <p14:creationId xmlns:p14="http://schemas.microsoft.com/office/powerpoint/2010/main" val="2143730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62945-7821-4B0C-BFC9-586830CE335B}" type="slidenum">
              <a:rPr lang="en-US" smtClean="0"/>
              <a:t>19</a:t>
            </a:fld>
            <a:endParaRPr lang="en-US"/>
          </a:p>
        </p:txBody>
      </p:sp>
    </p:spTree>
    <p:extLst>
      <p:ext uri="{BB962C8B-B14F-4D97-AF65-F5344CB8AC3E}">
        <p14:creationId xmlns:p14="http://schemas.microsoft.com/office/powerpoint/2010/main" val="2717461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BF01C6-E731-47B7-AD80-DBD7AD6FDB3C}" type="slidenum">
              <a:rPr lang="en-US" smtClean="0"/>
              <a:t>20</a:t>
            </a:fld>
            <a:endParaRPr lang="en-US"/>
          </a:p>
        </p:txBody>
      </p:sp>
    </p:spTree>
    <p:extLst>
      <p:ext uri="{BB962C8B-B14F-4D97-AF65-F5344CB8AC3E}">
        <p14:creationId xmlns:p14="http://schemas.microsoft.com/office/powerpoint/2010/main" val="249876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into two</a:t>
            </a:r>
            <a:r>
              <a:rPr lang="en-US" baseline="0" dirty="0"/>
              <a:t> slides: one for alternating weights surfaces. One for accelerating and counterbalancing weights surface</a:t>
            </a:r>
            <a:endParaRPr lang="en-US" dirty="0"/>
          </a:p>
        </p:txBody>
      </p:sp>
      <p:sp>
        <p:nvSpPr>
          <p:cNvPr id="4" name="Slide Number Placeholder 3"/>
          <p:cNvSpPr>
            <a:spLocks noGrp="1"/>
          </p:cNvSpPr>
          <p:nvPr>
            <p:ph type="sldNum" sz="quarter" idx="10"/>
          </p:nvPr>
        </p:nvSpPr>
        <p:spPr/>
        <p:txBody>
          <a:bodyPr/>
          <a:lstStyle/>
          <a:p>
            <a:fld id="{FEA62945-7821-4B0C-BFC9-586830CE335B}" type="slidenum">
              <a:rPr lang="en-US" smtClean="0"/>
              <a:t>21</a:t>
            </a:fld>
            <a:endParaRPr lang="en-US"/>
          </a:p>
        </p:txBody>
      </p:sp>
    </p:spTree>
    <p:extLst>
      <p:ext uri="{BB962C8B-B14F-4D97-AF65-F5344CB8AC3E}">
        <p14:creationId xmlns:p14="http://schemas.microsoft.com/office/powerpoint/2010/main" val="3344118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BF01C6-E731-47B7-AD80-DBD7AD6FDB3C}" type="slidenum">
              <a:rPr lang="en-US" smtClean="0"/>
              <a:t>22</a:t>
            </a:fld>
            <a:endParaRPr lang="en-US"/>
          </a:p>
        </p:txBody>
      </p:sp>
    </p:spTree>
    <p:extLst>
      <p:ext uri="{BB962C8B-B14F-4D97-AF65-F5344CB8AC3E}">
        <p14:creationId xmlns:p14="http://schemas.microsoft.com/office/powerpoint/2010/main" val="1063353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 be</a:t>
            </a:r>
            <a:r>
              <a:rPr lang="en-US" baseline="0"/>
              <a:t> dropped</a:t>
            </a:r>
            <a:endParaRPr lang="en-US" dirty="0"/>
          </a:p>
        </p:txBody>
      </p:sp>
      <p:sp>
        <p:nvSpPr>
          <p:cNvPr id="4" name="Slide Number Placeholder 3"/>
          <p:cNvSpPr>
            <a:spLocks noGrp="1"/>
          </p:cNvSpPr>
          <p:nvPr>
            <p:ph type="sldNum" sz="quarter" idx="10"/>
          </p:nvPr>
        </p:nvSpPr>
        <p:spPr/>
        <p:txBody>
          <a:bodyPr/>
          <a:lstStyle/>
          <a:p>
            <a:fld id="{BEBF01C6-E731-47B7-AD80-DBD7AD6FDB3C}" type="slidenum">
              <a:rPr lang="en-US" smtClean="0"/>
              <a:t>23</a:t>
            </a:fld>
            <a:endParaRPr lang="en-US"/>
          </a:p>
        </p:txBody>
      </p:sp>
    </p:spTree>
    <p:extLst>
      <p:ext uri="{BB962C8B-B14F-4D97-AF65-F5344CB8AC3E}">
        <p14:creationId xmlns:p14="http://schemas.microsoft.com/office/powerpoint/2010/main" val="3789851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 conclusions</a:t>
            </a:r>
          </a:p>
        </p:txBody>
      </p:sp>
      <p:sp>
        <p:nvSpPr>
          <p:cNvPr id="4" name="Slide Number Placeholder 3"/>
          <p:cNvSpPr>
            <a:spLocks noGrp="1"/>
          </p:cNvSpPr>
          <p:nvPr>
            <p:ph type="sldNum" sz="quarter" idx="10"/>
          </p:nvPr>
        </p:nvSpPr>
        <p:spPr/>
        <p:txBody>
          <a:bodyPr/>
          <a:lstStyle/>
          <a:p>
            <a:fld id="{BEBF01C6-E731-47B7-AD80-DBD7AD6FDB3C}" type="slidenum">
              <a:rPr lang="en-US" smtClean="0"/>
              <a:t>24</a:t>
            </a:fld>
            <a:endParaRPr lang="en-US"/>
          </a:p>
        </p:txBody>
      </p:sp>
    </p:spTree>
    <p:extLst>
      <p:ext uri="{BB962C8B-B14F-4D97-AF65-F5344CB8AC3E}">
        <p14:creationId xmlns:p14="http://schemas.microsoft.com/office/powerpoint/2010/main" val="93042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references</a:t>
            </a:r>
          </a:p>
        </p:txBody>
      </p:sp>
      <p:sp>
        <p:nvSpPr>
          <p:cNvPr id="4" name="Slide Number Placeholder 3"/>
          <p:cNvSpPr>
            <a:spLocks noGrp="1"/>
          </p:cNvSpPr>
          <p:nvPr>
            <p:ph type="sldNum" sz="quarter" idx="10"/>
          </p:nvPr>
        </p:nvSpPr>
        <p:spPr/>
        <p:txBody>
          <a:bodyPr/>
          <a:lstStyle/>
          <a:p>
            <a:fld id="{BEBF01C6-E731-47B7-AD80-DBD7AD6FDB3C}" type="slidenum">
              <a:rPr lang="en-US" smtClean="0"/>
              <a:t>25</a:t>
            </a:fld>
            <a:endParaRPr lang="en-US"/>
          </a:p>
        </p:txBody>
      </p:sp>
    </p:spTree>
    <p:extLst>
      <p:ext uri="{BB962C8B-B14F-4D97-AF65-F5344CB8AC3E}">
        <p14:creationId xmlns:p14="http://schemas.microsoft.com/office/powerpoint/2010/main" val="78446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a:t>
            </a:r>
          </a:p>
        </p:txBody>
      </p:sp>
      <p:sp>
        <p:nvSpPr>
          <p:cNvPr id="4" name="Slide Number Placeholder 3"/>
          <p:cNvSpPr>
            <a:spLocks noGrp="1"/>
          </p:cNvSpPr>
          <p:nvPr>
            <p:ph type="sldNum" sz="quarter" idx="10"/>
          </p:nvPr>
        </p:nvSpPr>
        <p:spPr/>
        <p:txBody>
          <a:bodyPr/>
          <a:lstStyle/>
          <a:p>
            <a:fld id="{BEBF01C6-E731-47B7-AD80-DBD7AD6FDB3C}" type="slidenum">
              <a:rPr lang="en-US" smtClean="0"/>
              <a:t>26</a:t>
            </a:fld>
            <a:endParaRPr lang="en-US"/>
          </a:p>
        </p:txBody>
      </p:sp>
    </p:spTree>
    <p:extLst>
      <p:ext uri="{BB962C8B-B14F-4D97-AF65-F5344CB8AC3E}">
        <p14:creationId xmlns:p14="http://schemas.microsoft.com/office/powerpoint/2010/main" val="171180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62945-7821-4B0C-BFC9-586830CE335B}" type="slidenum">
              <a:rPr lang="en-US" smtClean="0"/>
              <a:t>3</a:t>
            </a:fld>
            <a:endParaRPr lang="en-US"/>
          </a:p>
        </p:txBody>
      </p:sp>
    </p:spTree>
    <p:extLst>
      <p:ext uri="{BB962C8B-B14F-4D97-AF65-F5344CB8AC3E}">
        <p14:creationId xmlns:p14="http://schemas.microsoft.com/office/powerpoint/2010/main" val="255489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62945-7821-4B0C-BFC9-586830CE335B}" type="slidenum">
              <a:rPr lang="en-US" smtClean="0"/>
              <a:t>4</a:t>
            </a:fld>
            <a:endParaRPr lang="en-US"/>
          </a:p>
        </p:txBody>
      </p:sp>
    </p:spTree>
    <p:extLst>
      <p:ext uri="{BB962C8B-B14F-4D97-AF65-F5344CB8AC3E}">
        <p14:creationId xmlns:p14="http://schemas.microsoft.com/office/powerpoint/2010/main" val="385409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BF01C6-E731-47B7-AD80-DBD7AD6FDB3C}" type="slidenum">
              <a:rPr lang="en-US" smtClean="0"/>
              <a:t>9</a:t>
            </a:fld>
            <a:endParaRPr lang="en-US"/>
          </a:p>
        </p:txBody>
      </p:sp>
    </p:spTree>
    <p:extLst>
      <p:ext uri="{BB962C8B-B14F-4D97-AF65-F5344CB8AC3E}">
        <p14:creationId xmlns:p14="http://schemas.microsoft.com/office/powerpoint/2010/main" val="3420582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f/g</a:t>
            </a:r>
            <a:endParaRPr lang="en-US" dirty="0"/>
          </a:p>
        </p:txBody>
      </p:sp>
      <p:sp>
        <p:nvSpPr>
          <p:cNvPr id="4" name="Slide Number Placeholder 3"/>
          <p:cNvSpPr>
            <a:spLocks noGrp="1"/>
          </p:cNvSpPr>
          <p:nvPr>
            <p:ph type="sldNum" sz="quarter" idx="10"/>
          </p:nvPr>
        </p:nvSpPr>
        <p:spPr/>
        <p:txBody>
          <a:bodyPr/>
          <a:lstStyle/>
          <a:p>
            <a:fld id="{BEBF01C6-E731-47B7-AD80-DBD7AD6FDB3C}" type="slidenum">
              <a:rPr lang="en-US" smtClean="0"/>
              <a:t>11</a:t>
            </a:fld>
            <a:endParaRPr lang="en-US"/>
          </a:p>
        </p:txBody>
      </p:sp>
    </p:spTree>
    <p:extLst>
      <p:ext uri="{BB962C8B-B14F-4D97-AF65-F5344CB8AC3E}">
        <p14:creationId xmlns:p14="http://schemas.microsoft.com/office/powerpoint/2010/main" val="108539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BF01C6-E731-47B7-AD80-DBD7AD6FDB3C}" type="slidenum">
              <a:rPr lang="en-US" smtClean="0"/>
              <a:t>12</a:t>
            </a:fld>
            <a:endParaRPr lang="en-US"/>
          </a:p>
        </p:txBody>
      </p:sp>
    </p:spTree>
    <p:extLst>
      <p:ext uri="{BB962C8B-B14F-4D97-AF65-F5344CB8AC3E}">
        <p14:creationId xmlns:p14="http://schemas.microsoft.com/office/powerpoint/2010/main" val="77977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62945-7821-4B0C-BFC9-586830CE335B}" type="slidenum">
              <a:rPr lang="en-US" smtClean="0"/>
              <a:t>13</a:t>
            </a:fld>
            <a:endParaRPr lang="en-US"/>
          </a:p>
        </p:txBody>
      </p:sp>
    </p:spTree>
    <p:extLst>
      <p:ext uri="{BB962C8B-B14F-4D97-AF65-F5344CB8AC3E}">
        <p14:creationId xmlns:p14="http://schemas.microsoft.com/office/powerpoint/2010/main" val="414180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dropped</a:t>
            </a:r>
          </a:p>
        </p:txBody>
      </p:sp>
      <p:sp>
        <p:nvSpPr>
          <p:cNvPr id="4" name="Slide Number Placeholder 3"/>
          <p:cNvSpPr>
            <a:spLocks noGrp="1"/>
          </p:cNvSpPr>
          <p:nvPr>
            <p:ph type="sldNum" sz="quarter" idx="10"/>
          </p:nvPr>
        </p:nvSpPr>
        <p:spPr/>
        <p:txBody>
          <a:bodyPr/>
          <a:lstStyle/>
          <a:p>
            <a:fld id="{FEA62945-7821-4B0C-BFC9-586830CE335B}" type="slidenum">
              <a:rPr lang="en-US" smtClean="0"/>
              <a:t>16</a:t>
            </a:fld>
            <a:endParaRPr lang="en-US"/>
          </a:p>
        </p:txBody>
      </p:sp>
    </p:spTree>
    <p:extLst>
      <p:ext uri="{BB962C8B-B14F-4D97-AF65-F5344CB8AC3E}">
        <p14:creationId xmlns:p14="http://schemas.microsoft.com/office/powerpoint/2010/main" val="54411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Captions</a:t>
            </a:r>
          </a:p>
        </p:txBody>
      </p:sp>
      <p:sp>
        <p:nvSpPr>
          <p:cNvPr id="4" name="Slide Number Placeholder 3"/>
          <p:cNvSpPr>
            <a:spLocks noGrp="1"/>
          </p:cNvSpPr>
          <p:nvPr>
            <p:ph type="sldNum" sz="quarter" idx="10"/>
          </p:nvPr>
        </p:nvSpPr>
        <p:spPr/>
        <p:txBody>
          <a:bodyPr/>
          <a:lstStyle/>
          <a:p>
            <a:fld id="{FEA62945-7821-4B0C-BFC9-586830CE335B}" type="slidenum">
              <a:rPr lang="en-US" smtClean="0"/>
              <a:t>17</a:t>
            </a:fld>
            <a:endParaRPr lang="en-US"/>
          </a:p>
        </p:txBody>
      </p:sp>
    </p:spTree>
    <p:extLst>
      <p:ext uri="{BB962C8B-B14F-4D97-AF65-F5344CB8AC3E}">
        <p14:creationId xmlns:p14="http://schemas.microsoft.com/office/powerpoint/2010/main" val="335202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CDDC8F0-D472-4209-89DC-BD7464E13B91}" type="datetime1">
              <a:rPr lang="en-US" smtClean="0"/>
              <a:t>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2841754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CAEA746-939F-4454-ACB2-E9A65F2E44F7}"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358325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39C2CB-C053-4EDF-9DF9-4F3022B2E418}"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1404802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6B60A2-83FA-4B30-BC76-565165A6A460}"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40A4B-DEA1-4156-B705-8D5429C25636}"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48966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F9F839-F5FA-47E8-8A6F-8198FD0B9EC6}"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3575905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9E25986-FFA5-4BA5-BE09-0A9D5EB80A62}" type="datetime1">
              <a:rPr lang="en-US" smtClean="0"/>
              <a:t>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3280035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7988005-5A9C-4465-9F62-6FB9AD6BFE32}" type="datetime1">
              <a:rPr lang="en-US" smtClean="0"/>
              <a:t>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297068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6A87B-D10F-4DCD-8930-439E15792F0C}" type="datetime1">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3807158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669D98-36DF-4729-9273-D94D8EA83C8D}" type="datetime1">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837585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8184E3-CF3D-4034-B34F-B573E266FF0B}" type="datetime1">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369196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9792A1-115E-46AD-BD6E-138119A4A808}" type="datetime1">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179365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B8BE90-7DF8-4B88-A69A-2BE2C5E7123E}"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183870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8B35A0-75AE-44AF-BC23-43371EAF7186}" type="datetime1">
              <a:rPr lang="en-US" smtClean="0"/>
              <a:t>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2160381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485593-EEFD-42B2-BE2A-700A189A4DD7}" type="datetime1">
              <a:rPr lang="en-US" smtClean="0"/>
              <a:t>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1603698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4CFF60-843F-4491-B703-58294CBA7C07}" type="datetime1">
              <a:rPr lang="en-US" smtClean="0"/>
              <a:t>12/7/2017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1172000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37EF66-2B46-431C-A1FB-8EAF9A9503D7}"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3836272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E7B9E2-FB47-4E93-B7F8-C7E668AD34A9}"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40A4B-DEA1-4156-B705-8D5429C25636}" type="slidenum">
              <a:rPr lang="en-US" smtClean="0"/>
              <a:t>‹#›</a:t>
            </a:fld>
            <a:endParaRPr lang="en-US"/>
          </a:p>
        </p:txBody>
      </p:sp>
    </p:spTree>
    <p:extLst>
      <p:ext uri="{BB962C8B-B14F-4D97-AF65-F5344CB8AC3E}">
        <p14:creationId xmlns:p14="http://schemas.microsoft.com/office/powerpoint/2010/main" val="206448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219D2D7-E6EA-42E3-94F3-A42B50900B70}" type="datetime1">
              <a:rPr lang="en-US" smtClean="0"/>
              <a:t>12/7/2017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6C40A4B-DEA1-4156-B705-8D5429C25636}" type="slidenum">
              <a:rPr lang="en-US" smtClean="0"/>
              <a:t>‹#›</a:t>
            </a:fld>
            <a:endParaRPr lang="en-US"/>
          </a:p>
        </p:txBody>
      </p:sp>
    </p:spTree>
    <p:extLst>
      <p:ext uri="{BB962C8B-B14F-4D97-AF65-F5344CB8AC3E}">
        <p14:creationId xmlns:p14="http://schemas.microsoft.com/office/powerpoint/2010/main" val="2363239169"/>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4562-083B-4931-A7FC-C2337738BFF0}"/>
              </a:ext>
            </a:extLst>
          </p:cNvPr>
          <p:cNvSpPr>
            <a:spLocks noGrp="1"/>
          </p:cNvSpPr>
          <p:nvPr>
            <p:ph type="title"/>
          </p:nvPr>
        </p:nvSpPr>
        <p:spPr>
          <a:xfrm>
            <a:off x="838200" y="917165"/>
            <a:ext cx="10515600" cy="2511835"/>
          </a:xfrm>
        </p:spPr>
        <p:txBody>
          <a:bodyPr>
            <a:normAutofit/>
          </a:bodyPr>
          <a:lstStyle/>
          <a:p>
            <a:pPr algn="ctr"/>
            <a:r>
              <a:rPr lang="en-US" dirty="0"/>
              <a:t>Exploring the Impact of Weights on</a:t>
            </a:r>
            <a:br>
              <a:rPr lang="en-US" dirty="0"/>
            </a:br>
            <a:r>
              <a:rPr lang="en-US" dirty="0"/>
              <a:t>Log-Relative Risk Surfaces</a:t>
            </a:r>
          </a:p>
        </p:txBody>
      </p:sp>
      <p:sp>
        <p:nvSpPr>
          <p:cNvPr id="3" name="Text Placeholder 2">
            <a:extLst>
              <a:ext uri="{FF2B5EF4-FFF2-40B4-BE49-F238E27FC236}">
                <a16:creationId xmlns:a16="http://schemas.microsoft.com/office/drawing/2014/main" id="{3035522E-38AC-4454-9051-B3F6FCBFE557}"/>
              </a:ext>
            </a:extLst>
          </p:cNvPr>
          <p:cNvSpPr>
            <a:spLocks noGrp="1"/>
          </p:cNvSpPr>
          <p:nvPr>
            <p:ph type="body" sz="half" idx="2"/>
          </p:nvPr>
        </p:nvSpPr>
        <p:spPr>
          <a:xfrm>
            <a:off x="839788" y="4068661"/>
            <a:ext cx="10514012" cy="2019038"/>
          </a:xfrm>
        </p:spPr>
        <p:txBody>
          <a:bodyPr>
            <a:normAutofit/>
          </a:bodyPr>
          <a:lstStyle/>
          <a:p>
            <a:pPr algn="ctr"/>
            <a:r>
              <a:rPr lang="en-US" sz="1800" dirty="0"/>
              <a:t>GISC6387: Master’s Project</a:t>
            </a:r>
          </a:p>
          <a:p>
            <a:pPr algn="ctr"/>
            <a:r>
              <a:rPr lang="en-US" sz="1800" dirty="0"/>
              <a:t>By</a:t>
            </a:r>
          </a:p>
          <a:p>
            <a:pPr algn="ctr"/>
            <a:r>
              <a:rPr lang="en-US" sz="1800" dirty="0" err="1"/>
              <a:t>Junming</a:t>
            </a:r>
            <a:r>
              <a:rPr lang="en-US" sz="1800" dirty="0"/>
              <a:t> Yue</a:t>
            </a:r>
          </a:p>
          <a:p>
            <a:pPr algn="ctr"/>
            <a:r>
              <a:rPr lang="en-US" sz="1800" dirty="0"/>
              <a:t>Advisor: Dr. Michael </a:t>
            </a:r>
            <a:r>
              <a:rPr lang="en-US" sz="1800" dirty="0" err="1"/>
              <a:t>Tiefelsdorf</a:t>
            </a:r>
            <a:endParaRPr lang="en-US" sz="1800" dirty="0"/>
          </a:p>
          <a:p>
            <a:pPr algn="ctr"/>
            <a:r>
              <a:rPr lang="en-US" sz="1800" dirty="0"/>
              <a:t>December 8</a:t>
            </a:r>
            <a:r>
              <a:rPr lang="en-US" sz="1800" baseline="30000" dirty="0"/>
              <a:t>th</a:t>
            </a:r>
            <a:r>
              <a:rPr lang="en-US" sz="1800" dirty="0"/>
              <a:t>, 2017</a:t>
            </a:r>
          </a:p>
        </p:txBody>
      </p:sp>
      <p:sp>
        <p:nvSpPr>
          <p:cNvPr id="6" name="Slide Number Placeholder 5">
            <a:extLst>
              <a:ext uri="{FF2B5EF4-FFF2-40B4-BE49-F238E27FC236}">
                <a16:creationId xmlns:a16="http://schemas.microsoft.com/office/drawing/2014/main" id="{9DD576DF-494A-4D31-9D35-098182647A14}"/>
              </a:ext>
            </a:extLst>
          </p:cNvPr>
          <p:cNvSpPr>
            <a:spLocks noGrp="1"/>
          </p:cNvSpPr>
          <p:nvPr>
            <p:ph type="sldNum" sz="quarter" idx="12"/>
          </p:nvPr>
        </p:nvSpPr>
        <p:spPr/>
        <p:txBody>
          <a:bodyPr/>
          <a:lstStyle/>
          <a:p>
            <a:fld id="{66C40A4B-DEA1-4156-B705-8D5429C25636}" type="slidenum">
              <a:rPr lang="en-US" smtClean="0"/>
              <a:t>1</a:t>
            </a:fld>
            <a:endParaRPr lang="en-US"/>
          </a:p>
        </p:txBody>
      </p:sp>
    </p:spTree>
    <p:extLst>
      <p:ext uri="{BB962C8B-B14F-4D97-AF65-F5344CB8AC3E}">
        <p14:creationId xmlns:p14="http://schemas.microsoft.com/office/powerpoint/2010/main" val="2367770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4091-69C0-4F7E-B6DA-46722E7D16DB}"/>
              </a:ext>
            </a:extLst>
          </p:cNvPr>
          <p:cNvSpPr>
            <a:spLocks noGrp="1"/>
          </p:cNvSpPr>
          <p:nvPr>
            <p:ph type="title"/>
          </p:nvPr>
        </p:nvSpPr>
        <p:spPr>
          <a:xfrm>
            <a:off x="803365" y="365125"/>
            <a:ext cx="10515600" cy="1325563"/>
          </a:xfrm>
        </p:spPr>
        <p:txBody>
          <a:bodyPr/>
          <a:lstStyle/>
          <a:p>
            <a:r>
              <a:rPr lang="en-US" dirty="0"/>
              <a:t>Review: Impact of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70DE24-15C4-4424-9809-E0EA40634431}"/>
                  </a:ext>
                </a:extLst>
              </p:cNvPr>
              <p:cNvSpPr>
                <a:spLocks noGrp="1"/>
              </p:cNvSpPr>
              <p:nvPr>
                <p:ph idx="1"/>
              </p:nvPr>
            </p:nvSpPr>
            <p:spPr>
              <a:xfrm>
                <a:off x="820782" y="1442486"/>
                <a:ext cx="5118463" cy="4252920"/>
              </a:xfrm>
            </p:spPr>
            <p:txBody>
              <a:bodyPr>
                <a:normAutofit/>
              </a:bodyPr>
              <a:lstStyle/>
              <a:p>
                <a:r>
                  <a:rPr lang="en-US" dirty="0"/>
                  <a:t>The </a:t>
                </a:r>
                <a:r>
                  <a:rPr lang="en-US" b="1" i="1" dirty="0"/>
                  <a:t>contribution</a:t>
                </a:r>
                <a:r>
                  <a:rPr lang="en-US" dirty="0"/>
                  <a:t> of an event location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𝑠</m:t>
                        </m:r>
                      </m:e>
                      <m:sub>
                        <m:r>
                          <a:rPr lang="en-US" b="0" i="1" dirty="0" smtClean="0">
                            <a:latin typeface="Cambria Math" panose="02040503050406030204" pitchFamily="18" charset="0"/>
                          </a:rPr>
                          <m:t>𝑖</m:t>
                        </m:r>
                      </m:sub>
                    </m:sSub>
                  </m:oMath>
                </a14:m>
                <a:r>
                  <a:rPr lang="en-US" dirty="0"/>
                  <a:t> to the kernel estimator is simply multiplied by the weight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m:t>
                        </m:r>
                      </m:sub>
                    </m:sSub>
                  </m:oMath>
                </a14:m>
                <a:r>
                  <a:rPr lang="en-US" dirty="0"/>
                  <a:t>, so that the raw intensity estimator </a:t>
                </a:r>
                <a14:m>
                  <m:oMath xmlns:m="http://schemas.openxmlformats.org/officeDocument/2006/math">
                    <m:r>
                      <a:rPr lang="en-US" i="1">
                        <a:latin typeface="Cambria Math" panose="02040503050406030204" pitchFamily="18" charset="0"/>
                      </a:rPr>
                      <m:t>𝜆</m:t>
                    </m:r>
                    <m:d>
                      <m:dPr>
                        <m:ctrlPr>
                          <a:rPr lang="en-US" i="1">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𝑘</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a:rPr>
                              <m:t>𝑠</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 </m:t>
                        </m:r>
                      </m:e>
                    </m:nary>
                  </m:oMath>
                </a14:m>
                <a:br>
                  <a:rPr lang="en-US" dirty="0"/>
                </a:br>
                <a:r>
                  <a:rPr lang="en-US" dirty="0"/>
                  <a:t>becomes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𝜆</m:t>
                        </m:r>
                      </m:e>
                      <m:sup>
                        <m:r>
                          <a:rPr lang="en-US" b="0" i="1" smtClean="0">
                            <a:latin typeface="Cambria Math"/>
                          </a:rPr>
                          <m:t>𝑤</m:t>
                        </m:r>
                      </m:sup>
                    </m:sSup>
                    <m:d>
                      <m:dPr>
                        <m:ctrlPr>
                          <a:rPr lang="en-US" i="1">
                            <a:latin typeface="Cambria Math" panose="02040503050406030204" pitchFamily="18" charset="0"/>
                          </a:rPr>
                        </m:ctrlPr>
                      </m:dPr>
                      <m:e>
                        <m:r>
                          <a:rPr lang="en-US" b="0" i="1" smtClean="0">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𝑘</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a:rPr>
                                  <m:t>𝑠</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𝑠</m:t>
                            </m:r>
                          </m:e>
                        </m:d>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nary>
                  </m:oMath>
                </a14:m>
                <a:r>
                  <a:rPr lang="en-US" dirty="0"/>
                  <a:t> </a:t>
                </a:r>
              </a:p>
            </p:txBody>
          </p:sp>
        </mc:Choice>
        <mc:Fallback xmlns="">
          <p:sp>
            <p:nvSpPr>
              <p:cNvPr id="3" name="Content Placeholder 2">
                <a:extLst>
                  <a:ext uri="{FF2B5EF4-FFF2-40B4-BE49-F238E27FC236}">
                    <a16:creationId xmlns:a16="http://schemas.microsoft.com/office/drawing/2014/main" xmlns:a14="http://schemas.microsoft.com/office/drawing/2010/main" xmlns="" id="{E070DE24-15C4-4424-9809-E0EA40634431}"/>
                  </a:ext>
                </a:extLst>
              </p:cNvPr>
              <p:cNvSpPr>
                <a:spLocks noGrp="1" noRot="1" noChangeAspect="1" noMove="1" noResize="1" noEditPoints="1" noAdjustHandles="1" noChangeArrowheads="1" noChangeShapeType="1" noTextEdit="1"/>
              </p:cNvSpPr>
              <p:nvPr>
                <p:ph idx="1"/>
              </p:nvPr>
            </p:nvSpPr>
            <p:spPr>
              <a:xfrm>
                <a:off x="820782" y="1442486"/>
                <a:ext cx="5118463" cy="4252920"/>
              </a:xfrm>
              <a:blipFill rotWithShape="1">
                <a:blip r:embed="rId2"/>
                <a:stretch>
                  <a:fillRect l="-2145" t="-2296"/>
                </a:stretch>
              </a:blipFill>
            </p:spPr>
            <p:txBody>
              <a:bodyPr/>
              <a:lstStyle/>
              <a:p>
                <a:r>
                  <a:rPr lang="en-US">
                    <a:noFill/>
                  </a:rPr>
                  <a:t> </a:t>
                </a:r>
              </a:p>
            </p:txBody>
          </p:sp>
        </mc:Fallback>
      </mc:AlternateContent>
      <p:pic>
        <p:nvPicPr>
          <p:cNvPr id="4" name="Content Placeholder 4" descr="A close up of a map&#10;&#10;Description generated with high confidence">
            <a:extLst>
              <a:ext uri="{FF2B5EF4-FFF2-40B4-BE49-F238E27FC236}">
                <a16:creationId xmlns:a16="http://schemas.microsoft.com/office/drawing/2014/main" id="{30C0320F-7493-4679-91F4-336D0A474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43" y="1566064"/>
            <a:ext cx="4235633" cy="3733101"/>
          </a:xfrm>
          <a:prstGeom prst="rect">
            <a:avLst/>
          </a:prstGeom>
        </p:spPr>
      </p:pic>
      <p:sp>
        <p:nvSpPr>
          <p:cNvPr id="6" name="Slide Number Placeholder 5">
            <a:extLst>
              <a:ext uri="{FF2B5EF4-FFF2-40B4-BE49-F238E27FC236}">
                <a16:creationId xmlns:a16="http://schemas.microsoft.com/office/drawing/2014/main" id="{208EDD0D-8E29-409C-930B-1160C26AD8FD}"/>
              </a:ext>
            </a:extLst>
          </p:cNvPr>
          <p:cNvSpPr>
            <a:spLocks noGrp="1"/>
          </p:cNvSpPr>
          <p:nvPr>
            <p:ph type="sldNum" sz="quarter" idx="12"/>
          </p:nvPr>
        </p:nvSpPr>
        <p:spPr/>
        <p:txBody>
          <a:bodyPr/>
          <a:lstStyle/>
          <a:p>
            <a:fld id="{66C40A4B-DEA1-4156-B705-8D5429C25636}" type="slidenum">
              <a:rPr lang="en-US" smtClean="0"/>
              <a:t>10</a:t>
            </a:fld>
            <a:endParaRPr lang="en-US"/>
          </a:p>
        </p:txBody>
      </p:sp>
    </p:spTree>
    <p:extLst>
      <p:ext uri="{BB962C8B-B14F-4D97-AF65-F5344CB8AC3E}">
        <p14:creationId xmlns:p14="http://schemas.microsoft.com/office/powerpoint/2010/main" val="2105402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2E7-4FEF-483E-B7EE-856B537A4A29}"/>
              </a:ext>
            </a:extLst>
          </p:cNvPr>
          <p:cNvSpPr>
            <a:spLocks noGrp="1"/>
          </p:cNvSpPr>
          <p:nvPr>
            <p:ph type="title"/>
          </p:nvPr>
        </p:nvSpPr>
        <p:spPr>
          <a:xfrm>
            <a:off x="838200" y="95767"/>
            <a:ext cx="10515600" cy="1037545"/>
          </a:xfrm>
        </p:spPr>
        <p:txBody>
          <a:bodyPr/>
          <a:lstStyle/>
          <a:p>
            <a:r>
              <a:rPr lang="en-US" dirty="0"/>
              <a:t>Review: Log Relative Risk Ratio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37A17B-3F29-4018-AD01-FA1F39595810}"/>
                  </a:ext>
                </a:extLst>
              </p:cNvPr>
              <p:cNvSpPr>
                <a:spLocks noGrp="1"/>
              </p:cNvSpPr>
              <p:nvPr>
                <p:ph idx="1"/>
              </p:nvPr>
            </p:nvSpPr>
            <p:spPr>
              <a:xfrm>
                <a:off x="907868" y="860909"/>
                <a:ext cx="11101251" cy="5853400"/>
              </a:xfrm>
            </p:spPr>
            <p:txBody>
              <a:bodyPr>
                <a:normAutofit fontScale="92500"/>
              </a:bodyPr>
              <a:lstStyle/>
              <a:p>
                <a:r>
                  <a:rPr lang="en-US" dirty="0"/>
                  <a:t>Normalization of intensity surfaces to densities for comparison reasons:</a:t>
                </a:r>
              </a:p>
              <a:p>
                <a:pPr lvl="1"/>
                <a:r>
                  <a:rPr lang="en-US" dirty="0"/>
                  <a:t>Density function for </a:t>
                </a:r>
                <a:r>
                  <a:rPr lang="en-US" b="1" i="1" dirty="0"/>
                  <a:t>cases</a:t>
                </a:r>
                <a:r>
                  <a:rPr lang="en-US" dirty="0"/>
                  <a:t>:</a:t>
                </a:r>
              </a:p>
              <a:p>
                <a:pPr marL="457200" lvl="1"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i="1" smtClean="0">
                              <a:latin typeface="Cambria Math" panose="02040503050406030204" pitchFamily="18" charset="0"/>
                            </a:rPr>
                          </m:ctrlPr>
                        </m:dPr>
                        <m:e>
                          <m:r>
                            <a:rPr lang="en-US" sz="2200" b="0" i="1" smtClean="0">
                              <a:latin typeface="Cambria Math" panose="02040503050406030204" pitchFamily="18" charset="0"/>
                            </a:rPr>
                            <m:t>𝑠</m:t>
                          </m:r>
                        </m:e>
                      </m:d>
                      <m:r>
                        <a:rPr lang="en-US" sz="2200" b="0" i="1" smtClean="0">
                          <a:latin typeface="Cambria Math" panose="02040503050406030204" pitchFamily="18" charset="0"/>
                        </a:rPr>
                        <m:t>=</m:t>
                      </m:r>
                      <m:sSub>
                        <m:sSubPr>
                          <m:ctrlPr>
                            <a:rPr lang="en-US" sz="220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latin typeface="Cambria Math" panose="02040503050406030204" pitchFamily="18" charset="0"/>
                        </a:rPr>
                        <m:t>𝑠</m:t>
                      </m:r>
                      <m:r>
                        <a:rPr lang="en-US" sz="2200" b="0" i="1" smtClean="0">
                          <a:latin typeface="Cambria Math" panose="02040503050406030204" pitchFamily="18" charset="0"/>
                        </a:rPr>
                        <m:t>)/</m:t>
                      </m:r>
                      <m:nary>
                        <m:naryPr>
                          <m:ctrlPr>
                            <a:rPr lang="en-US" sz="2200" b="0" i="1" smtClean="0">
                              <a:latin typeface="Cambria Math" panose="02040503050406030204" pitchFamily="18" charset="0"/>
                            </a:rPr>
                          </m:ctrlPr>
                        </m:naryPr>
                        <m:sub>
                          <m:r>
                            <m:rPr>
                              <m:brk m:alnAt="15"/>
                            </m:rPr>
                            <a:rPr lang="en-US" sz="2200" b="0" i="1" smtClean="0">
                              <a:latin typeface="Cambria Math"/>
                            </a:rPr>
                            <m:t>𝑠</m:t>
                          </m:r>
                          <m:r>
                            <a:rPr lang="en-US" sz="2200" b="0" i="1" smtClean="0">
                              <a:latin typeface="Cambria Math"/>
                            </a:rPr>
                            <m:t> ∈ </m:t>
                          </m:r>
                          <m:r>
                            <m:rPr>
                              <m:brk m:alnAt="23"/>
                            </m:rPr>
                            <a:rPr lang="en-US" sz="2200" b="0" i="1" smtClean="0">
                              <a:latin typeface="Cambria Math" panose="02040503050406030204" pitchFamily="18" charset="0"/>
                            </a:rPr>
                            <m:t>𝐷</m:t>
                          </m:r>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𝜆</m:t>
                              </m:r>
                            </m:e>
                            <m:sub>
                              <m:r>
                                <a:rPr lang="en-US" sz="2200" b="0" i="1" smtClean="0">
                                  <a:latin typeface="Cambria Math" panose="02040503050406030204" pitchFamily="18" charset="0"/>
                                </a:rPr>
                                <m:t>1</m:t>
                              </m:r>
                            </m:sub>
                          </m:sSub>
                          <m:d>
                            <m:dPr>
                              <m:ctrlPr>
                                <a:rPr lang="en-US" sz="2200" i="1" smtClean="0">
                                  <a:latin typeface="Cambria Math" panose="02040503050406030204" pitchFamily="18" charset="0"/>
                                </a:rPr>
                              </m:ctrlPr>
                            </m:dPr>
                            <m:e>
                              <m:r>
                                <a:rPr lang="en-US" sz="2200" b="0" i="1" smtClean="0">
                                  <a:latin typeface="Cambria Math"/>
                                </a:rPr>
                                <m:t>𝑠</m:t>
                              </m:r>
                            </m:e>
                          </m:d>
                          <m:r>
                            <a:rPr lang="en-US" sz="2200" b="0" i="1" smtClean="0">
                              <a:latin typeface="Cambria Math" panose="02040503050406030204" pitchFamily="18" charset="0"/>
                            </a:rPr>
                            <m:t>𝑑</m:t>
                          </m:r>
                          <m:r>
                            <a:rPr lang="en-US" sz="2200" b="0" i="1" smtClean="0">
                              <a:latin typeface="Cambria Math"/>
                            </a:rPr>
                            <m:t>𝑠</m:t>
                          </m:r>
                        </m:e>
                      </m:nary>
                    </m:oMath>
                  </m:oMathPara>
                </a14:m>
                <a:endParaRPr lang="en-US" sz="2200" dirty="0"/>
              </a:p>
              <a:p>
                <a:pPr lvl="1"/>
                <a:r>
                  <a:rPr lang="en-US" dirty="0"/>
                  <a:t>Density function for </a:t>
                </a:r>
                <a:r>
                  <a:rPr lang="en-US" b="1" i="1" dirty="0"/>
                  <a:t>controls</a:t>
                </a:r>
                <a:r>
                  <a:rPr lang="en-US" dirty="0"/>
                  <a:t>:</a:t>
                </a:r>
              </a:p>
              <a:p>
                <a:pPr marL="457200" lvl="1" indent="0">
                  <a:buNone/>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𝑔</m:t>
                      </m:r>
                      <m:d>
                        <m:dPr>
                          <m:ctrlPr>
                            <a:rPr lang="en-US" sz="2200" i="1">
                              <a:solidFill>
                                <a:schemeClr val="tx1"/>
                              </a:solidFill>
                              <a:latin typeface="Cambria Math" panose="02040503050406030204" pitchFamily="18" charset="0"/>
                            </a:rPr>
                          </m:ctrlPr>
                        </m:dPr>
                        <m:e>
                          <m:r>
                            <a:rPr lang="en-US" sz="2200" i="1">
                              <a:solidFill>
                                <a:schemeClr val="tx1"/>
                              </a:solidFill>
                              <a:latin typeface="Cambria Math" panose="02040503050406030204" pitchFamily="18" charset="0"/>
                            </a:rPr>
                            <m:t>𝑠</m:t>
                          </m:r>
                        </m:e>
                      </m:d>
                      <m:r>
                        <a:rPr lang="en-US" sz="2200" i="1">
                          <a:solidFill>
                            <a:schemeClr val="tx1"/>
                          </a:solidFill>
                          <a:latin typeface="Cambria Math" panose="02040503050406030204" pitchFamily="18" charset="0"/>
                        </a:rPr>
                        <m:t>=</m:t>
                      </m:r>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𝜆</m:t>
                          </m:r>
                        </m:e>
                        <m:sub>
                          <m:r>
                            <a:rPr lang="en-US" sz="2200" b="0" i="1" smtClean="0">
                              <a:solidFill>
                                <a:schemeClr val="tx1"/>
                              </a:solidFill>
                              <a:latin typeface="Cambria Math" panose="02040503050406030204" pitchFamily="18" charset="0"/>
                              <a:ea typeface="Cambria Math" panose="02040503050406030204" pitchFamily="18" charset="0"/>
                            </a:rPr>
                            <m:t>0</m:t>
                          </m:r>
                        </m:sub>
                      </m:sSub>
                      <m:r>
                        <a:rPr lang="en-US" sz="2200" i="1">
                          <a:solidFill>
                            <a:schemeClr val="tx1"/>
                          </a:solidFill>
                          <a:latin typeface="Cambria Math" panose="02040503050406030204" pitchFamily="18" charset="0"/>
                        </a:rPr>
                        <m:t>(</m:t>
                      </m:r>
                      <m:r>
                        <a:rPr lang="en-US" sz="2200" i="1">
                          <a:solidFill>
                            <a:schemeClr val="tx1"/>
                          </a:solidFill>
                          <a:latin typeface="Cambria Math" panose="02040503050406030204" pitchFamily="18" charset="0"/>
                        </a:rPr>
                        <m:t>𝑠</m:t>
                      </m:r>
                      <m:r>
                        <a:rPr lang="en-US" sz="2200" i="1">
                          <a:solidFill>
                            <a:schemeClr val="tx1"/>
                          </a:solidFill>
                          <a:latin typeface="Cambria Math" panose="02040503050406030204" pitchFamily="18" charset="0"/>
                        </a:rPr>
                        <m:t>)/</m:t>
                      </m:r>
                      <m:nary>
                        <m:naryPr>
                          <m:ctrlPr>
                            <a:rPr lang="en-US" sz="2200" i="1">
                              <a:solidFill>
                                <a:schemeClr val="tx1"/>
                              </a:solidFill>
                              <a:latin typeface="Cambria Math" panose="02040503050406030204" pitchFamily="18" charset="0"/>
                            </a:rPr>
                          </m:ctrlPr>
                        </m:naryPr>
                        <m:sub>
                          <m:r>
                            <m:rPr>
                              <m:brk m:alnAt="15"/>
                            </m:rPr>
                            <a:rPr lang="en-US" sz="2200" b="0" i="1" smtClean="0">
                              <a:solidFill>
                                <a:schemeClr val="tx1"/>
                              </a:solidFill>
                              <a:latin typeface="Cambria Math"/>
                            </a:rPr>
                            <m:t>𝑠</m:t>
                          </m:r>
                          <m:r>
                            <a:rPr lang="en-US" sz="2200" b="0" i="1" smtClean="0">
                              <a:solidFill>
                                <a:schemeClr val="tx1"/>
                              </a:solidFill>
                              <a:latin typeface="Cambria Math"/>
                            </a:rPr>
                            <m:t> ∈ </m:t>
                          </m:r>
                          <m:r>
                            <m:rPr>
                              <m:brk m:alnAt="23"/>
                            </m:rPr>
                            <a:rPr lang="en-US" sz="2200" i="1">
                              <a:solidFill>
                                <a:schemeClr val="tx1"/>
                              </a:solidFill>
                              <a:latin typeface="Cambria Math" panose="02040503050406030204" pitchFamily="18" charset="0"/>
                            </a:rPr>
                            <m:t>𝐷</m:t>
                          </m:r>
                        </m:sub>
                        <m:sup/>
                        <m:e>
                          <m:sSub>
                            <m:sSubPr>
                              <m:ctrlPr>
                                <a:rPr lang="en-US"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ea typeface="Cambria Math" panose="02040503050406030204" pitchFamily="18" charset="0"/>
                                </a:rPr>
                                <m:t>𝜆</m:t>
                              </m:r>
                            </m:e>
                            <m:sub>
                              <m:r>
                                <a:rPr lang="en-US" sz="2200" b="0" i="1" smtClean="0">
                                  <a:solidFill>
                                    <a:schemeClr val="tx1"/>
                                  </a:solidFill>
                                  <a:latin typeface="Cambria Math" panose="02040503050406030204" pitchFamily="18" charset="0"/>
                                  <a:ea typeface="Cambria Math" panose="02040503050406030204" pitchFamily="18" charset="0"/>
                                </a:rPr>
                                <m:t>0</m:t>
                              </m:r>
                            </m:sub>
                          </m:sSub>
                          <m:d>
                            <m:dPr>
                              <m:ctrlPr>
                                <a:rPr lang="en-US" sz="2200" i="1">
                                  <a:solidFill>
                                    <a:schemeClr val="tx1"/>
                                  </a:solidFill>
                                  <a:latin typeface="Cambria Math" panose="02040503050406030204" pitchFamily="18" charset="0"/>
                                </a:rPr>
                              </m:ctrlPr>
                            </m:dPr>
                            <m:e>
                              <m:r>
                                <a:rPr lang="en-US" sz="2200" b="0" i="1" smtClean="0">
                                  <a:solidFill>
                                    <a:schemeClr val="tx1"/>
                                  </a:solidFill>
                                  <a:latin typeface="Cambria Math"/>
                                </a:rPr>
                                <m:t>𝑠</m:t>
                              </m:r>
                            </m:e>
                          </m:d>
                          <m:r>
                            <a:rPr lang="en-US" sz="2200" i="1">
                              <a:solidFill>
                                <a:schemeClr val="tx1"/>
                              </a:solidFill>
                              <a:latin typeface="Cambria Math" panose="02040503050406030204" pitchFamily="18" charset="0"/>
                            </a:rPr>
                            <m:t>𝑑</m:t>
                          </m:r>
                          <m:r>
                            <a:rPr lang="en-US" sz="2200" b="0" i="1" smtClean="0">
                              <a:solidFill>
                                <a:schemeClr val="tx1"/>
                              </a:solidFill>
                              <a:latin typeface="Cambria Math"/>
                            </a:rPr>
                            <m:t>𝑠</m:t>
                          </m:r>
                        </m:e>
                      </m:nary>
                    </m:oMath>
                  </m:oMathPara>
                </a14:m>
                <a:endParaRPr lang="en-US" sz="2200" dirty="0">
                  <a:solidFill>
                    <a:schemeClr val="tx1"/>
                  </a:solidFill>
                </a:endParaRPr>
              </a:p>
              <a:p>
                <a:r>
                  <a:rPr lang="en-US" sz="2400" dirty="0"/>
                  <a:t>Log ratio of case/control densities:</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𝑟</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r>
                        <m:rPr>
                          <m:sty m:val="p"/>
                        </m:rPr>
                        <a:rPr lang="en-US" sz="2400">
                          <a:latin typeface="Cambria Math" panose="02040503050406030204" pitchFamily="18" charset="0"/>
                        </a:rPr>
                        <m:t>log</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𝑠</m:t>
                              </m:r>
                            </m:e>
                          </m:d>
                        </m:num>
                        <m:den>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𝑠</m:t>
                              </m:r>
                            </m:e>
                          </m:d>
                        </m:den>
                      </m:f>
                      <m:r>
                        <a:rPr lang="en-US" sz="2400" i="1">
                          <a:latin typeface="Cambria Math" panose="02040503050406030204" pitchFamily="18" charset="0"/>
                        </a:rPr>
                        <m:t>}</m:t>
                      </m:r>
                    </m:oMath>
                  </m:oMathPara>
                </a14:m>
                <a:endParaRPr lang="en-US" sz="2400" dirty="0"/>
              </a:p>
              <a:p>
                <a:r>
                  <a:rPr lang="en-US" sz="2400" dirty="0"/>
                  <a:t>Why use log-relative risk ratio rather than the simple ratio?  </a:t>
                </a:r>
                <a:br>
                  <a:rPr lang="en-US" sz="2400" dirty="0"/>
                </a:br>
                <a:r>
                  <a:rPr lang="en-US" sz="2400" dirty="0"/>
                  <a:t>=&gt;  It make distribution symmetric around its </a:t>
                </a:r>
                <a:r>
                  <a:rPr lang="en-US" sz="2400" b="1" i="1" dirty="0"/>
                  <a:t>neutral value of zero</a:t>
                </a:r>
                <a:r>
                  <a:rPr lang="en-US" sz="2400" dirty="0"/>
                  <a:t>.</a:t>
                </a:r>
              </a:p>
              <a:p>
                <a:r>
                  <a:rPr lang="en-US" sz="2400" dirty="0"/>
                  <a:t>Interpretation:</a:t>
                </a:r>
              </a:p>
              <a:p>
                <a:pPr lvl="1"/>
                <a14:m>
                  <m:oMath xmlns:m="http://schemas.openxmlformats.org/officeDocument/2006/math">
                    <m:r>
                      <a:rPr lang="en-US" sz="2000" b="0" i="1" smtClean="0">
                        <a:latin typeface="Cambria Math"/>
                      </a:rPr>
                      <m:t>𝑟</m:t>
                    </m:r>
                    <m:d>
                      <m:dPr>
                        <m:ctrlPr>
                          <a:rPr lang="en-US" sz="2000" b="0" i="1" smtClean="0">
                            <a:latin typeface="Cambria Math" panose="02040503050406030204" pitchFamily="18" charset="0"/>
                          </a:rPr>
                        </m:ctrlPr>
                      </m:dPr>
                      <m:e>
                        <m:r>
                          <a:rPr lang="en-US" sz="2000" b="0" i="1" smtClean="0">
                            <a:latin typeface="Cambria Math"/>
                          </a:rPr>
                          <m:t>𝑠</m:t>
                        </m:r>
                      </m:e>
                    </m:d>
                    <m:r>
                      <a:rPr lang="en-US" sz="2000" b="0" i="1" smtClean="0">
                        <a:latin typeface="Cambria Math"/>
                      </a:rPr>
                      <m:t>&gt;0:</m:t>
                    </m:r>
                  </m:oMath>
                </a14:m>
                <a:r>
                  <a:rPr lang="en-US" sz="2000" dirty="0"/>
                  <a:t> Cases are locally denser than controls =&gt; spatial mismatch and area over-served by clinics</a:t>
                </a:r>
              </a:p>
              <a:p>
                <a:pPr lvl="1"/>
                <a14:m>
                  <m:oMath xmlns:m="http://schemas.openxmlformats.org/officeDocument/2006/math">
                    <m:r>
                      <a:rPr lang="en-US" sz="2000" i="1">
                        <a:latin typeface="Cambria Math"/>
                      </a:rPr>
                      <m:t>𝑟</m:t>
                    </m:r>
                    <m:d>
                      <m:dPr>
                        <m:ctrlPr>
                          <a:rPr lang="en-US" sz="2000" i="1">
                            <a:latin typeface="Cambria Math" panose="02040503050406030204" pitchFamily="18" charset="0"/>
                          </a:rPr>
                        </m:ctrlPr>
                      </m:dPr>
                      <m:e>
                        <m:r>
                          <a:rPr lang="en-US" sz="2000" i="1">
                            <a:latin typeface="Cambria Math"/>
                          </a:rPr>
                          <m:t>𝑠</m:t>
                        </m:r>
                      </m:e>
                    </m:d>
                    <m:r>
                      <a:rPr lang="en-US" sz="2000" i="1" smtClean="0">
                        <a:latin typeface="Cambria Math"/>
                        <a:ea typeface="Cambria Math"/>
                      </a:rPr>
                      <m:t>≈</m:t>
                    </m:r>
                    <m:r>
                      <a:rPr lang="en-US" sz="2000" i="1">
                        <a:latin typeface="Cambria Math"/>
                      </a:rPr>
                      <m:t>0:</m:t>
                    </m:r>
                  </m:oMath>
                </a14:m>
                <a:r>
                  <a:rPr lang="en-US" sz="2000" dirty="0"/>
                  <a:t> Cases and controls are locally in balance</a:t>
                </a:r>
              </a:p>
              <a:p>
                <a:pPr lvl="1"/>
                <a14:m>
                  <m:oMath xmlns:m="http://schemas.openxmlformats.org/officeDocument/2006/math">
                    <m:r>
                      <a:rPr lang="en-US" sz="2000" i="1">
                        <a:latin typeface="Cambria Math"/>
                      </a:rPr>
                      <m:t>𝑟</m:t>
                    </m:r>
                    <m:d>
                      <m:dPr>
                        <m:ctrlPr>
                          <a:rPr lang="en-US" sz="2000" i="1">
                            <a:latin typeface="Cambria Math" panose="02040503050406030204" pitchFamily="18" charset="0"/>
                          </a:rPr>
                        </m:ctrlPr>
                      </m:dPr>
                      <m:e>
                        <m:r>
                          <a:rPr lang="en-US" sz="2000" i="1">
                            <a:latin typeface="Cambria Math"/>
                          </a:rPr>
                          <m:t>𝑠</m:t>
                        </m:r>
                      </m:e>
                    </m:d>
                    <m:r>
                      <a:rPr lang="en-US" sz="2000" b="0" i="1" smtClean="0">
                        <a:latin typeface="Cambria Math" panose="02040503050406030204" pitchFamily="18" charset="0"/>
                      </a:rPr>
                      <m:t>&lt;</m:t>
                    </m:r>
                    <m:r>
                      <a:rPr lang="en-US" sz="2000" i="1">
                        <a:latin typeface="Cambria Math"/>
                      </a:rPr>
                      <m:t>0:</m:t>
                    </m:r>
                  </m:oMath>
                </a14:m>
                <a:r>
                  <a:rPr lang="en-US" sz="2000" dirty="0"/>
                  <a:t> Controls are locally denser than cases =&gt; spatial mismatch and areas under-served by clinics</a:t>
                </a:r>
              </a:p>
              <a:p>
                <a:pPr lvl="1"/>
                <a:endParaRPr lang="en-US" sz="2000" dirty="0"/>
              </a:p>
              <a:p>
                <a:endParaRPr lang="en-US" sz="2400" dirty="0"/>
              </a:p>
              <a:p>
                <a:endParaRPr lang="en-US" sz="2400" dirty="0"/>
              </a:p>
              <a:p>
                <a:endParaRPr lang="en-US" dirty="0"/>
              </a:p>
            </p:txBody>
          </p:sp>
        </mc:Choice>
        <mc:Fallback>
          <p:sp>
            <p:nvSpPr>
              <p:cNvPr id="3" name="Content Placeholder 2">
                <a:extLst>
                  <a:ext uri="{FF2B5EF4-FFF2-40B4-BE49-F238E27FC236}">
                    <a16:creationId xmlns:a16="http://schemas.microsoft.com/office/drawing/2014/main" id="{8537A17B-3F29-4018-AD01-FA1F39595810}"/>
                  </a:ext>
                </a:extLst>
              </p:cNvPr>
              <p:cNvSpPr>
                <a:spLocks noGrp="1" noRot="1" noChangeAspect="1" noMove="1" noResize="1" noEditPoints="1" noAdjustHandles="1" noChangeArrowheads="1" noChangeShapeType="1" noTextEdit="1"/>
              </p:cNvSpPr>
              <p:nvPr>
                <p:ph idx="1"/>
              </p:nvPr>
            </p:nvSpPr>
            <p:spPr>
              <a:xfrm>
                <a:off x="907868" y="860909"/>
                <a:ext cx="11101251" cy="5853400"/>
              </a:xfrm>
              <a:blipFill>
                <a:blip r:embed="rId3"/>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3575F74-194C-4C6E-8CEE-0388CCCD40A6}"/>
              </a:ext>
            </a:extLst>
          </p:cNvPr>
          <p:cNvSpPr>
            <a:spLocks noGrp="1"/>
          </p:cNvSpPr>
          <p:nvPr>
            <p:ph type="sldNum" sz="quarter" idx="12"/>
          </p:nvPr>
        </p:nvSpPr>
        <p:spPr/>
        <p:txBody>
          <a:bodyPr/>
          <a:lstStyle/>
          <a:p>
            <a:fld id="{66C40A4B-DEA1-4156-B705-8D5429C25636}" type="slidenum">
              <a:rPr lang="en-US" smtClean="0"/>
              <a:t>11</a:t>
            </a:fld>
            <a:endParaRPr lang="en-US"/>
          </a:p>
        </p:txBody>
      </p:sp>
    </p:spTree>
    <p:extLst>
      <p:ext uri="{BB962C8B-B14F-4D97-AF65-F5344CB8AC3E}">
        <p14:creationId xmlns:p14="http://schemas.microsoft.com/office/powerpoint/2010/main" val="79707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A7D9-E68E-4808-8A96-F47A6A438B6F}"/>
              </a:ext>
            </a:extLst>
          </p:cNvPr>
          <p:cNvSpPr>
            <a:spLocks noGrp="1"/>
          </p:cNvSpPr>
          <p:nvPr>
            <p:ph type="title"/>
          </p:nvPr>
        </p:nvSpPr>
        <p:spPr/>
        <p:txBody>
          <a:bodyPr>
            <a:normAutofit fontScale="90000"/>
          </a:bodyPr>
          <a:lstStyle/>
          <a:p>
            <a:r>
              <a:rPr lang="en-US" dirty="0"/>
              <a:t>Review: Evaluating the log-relative Risk Significance Levels using 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310CA-0BE1-45C0-B0A8-A4E3907FE8A8}"/>
                  </a:ext>
                </a:extLst>
              </p:cNvPr>
              <p:cNvSpPr>
                <a:spLocks noGrp="1"/>
              </p:cNvSpPr>
              <p:nvPr>
                <p:ph idx="1"/>
              </p:nvPr>
            </p:nvSpPr>
            <p:spPr/>
            <p:txBody>
              <a:bodyPr>
                <a:normAutofit/>
              </a:bodyPr>
              <a:lstStyle/>
              <a:p>
                <a:r>
                  <a:rPr lang="en-US" dirty="0"/>
                  <a:t>Repeat the steps below multiple times:</a:t>
                </a:r>
              </a:p>
              <a:p>
                <a:pPr marL="914400" lvl="1" indent="-457200">
                  <a:buFont typeface="+mj-lt"/>
                  <a:buAutoNum type="alphaLcPeriod"/>
                </a:pPr>
                <a:r>
                  <a:rPr lang="en-US" dirty="0"/>
                  <a:t>For each simulation, randomly re-label cases as controls and vice-versa, while keeping the overall number of cases and controls constant.</a:t>
                </a:r>
              </a:p>
              <a:p>
                <a:pPr marL="914400" lvl="1" indent="-457200">
                  <a:buFont typeface="+mj-lt"/>
                  <a:buAutoNum type="alphaLcPeriod"/>
                </a:pPr>
                <a:r>
                  <a:rPr lang="en-US" dirty="0"/>
                  <a:t>Calculate the log-relative risk surface for the simulated case/control pattern.</a:t>
                </a:r>
              </a:p>
              <a:p>
                <a:r>
                  <a:rPr lang="en-US" dirty="0"/>
                  <a:t>Evaluate for  at each location </a:t>
                </a:r>
                <a14:m>
                  <m:oMath xmlns:m="http://schemas.openxmlformats.org/officeDocument/2006/math">
                    <m:r>
                      <a:rPr lang="en-US" b="0" i="1" smtClean="0">
                        <a:latin typeface="Cambria Math"/>
                      </a:rPr>
                      <m:t>𝑠</m:t>
                    </m:r>
                    <m:r>
                      <a:rPr lang="en-US" b="0" i="1" smtClean="0">
                        <a:latin typeface="Cambria Math"/>
                      </a:rPr>
                      <m:t> ∈</m:t>
                    </m:r>
                    <m:r>
                      <a:rPr lang="en-US" b="0" i="1" smtClean="0">
                        <a:latin typeface="Cambria Math"/>
                        <a:ea typeface="Cambria Math"/>
                      </a:rPr>
                      <m:t>𝐷</m:t>
                    </m:r>
                  </m:oMath>
                </a14:m>
                <a:r>
                  <a:rPr lang="en-US" dirty="0"/>
                  <a:t> how extreme the observed log-relative risk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𝑟</m:t>
                        </m:r>
                      </m:e>
                      <m:sub>
                        <m:r>
                          <a:rPr lang="en-US" b="0" i="1" smtClean="0">
                            <a:latin typeface="Cambria Math"/>
                          </a:rPr>
                          <m:t>𝑜𝑏𝑠</m:t>
                        </m:r>
                      </m:sub>
                    </m:sSub>
                    <m:r>
                      <a:rPr lang="en-US" b="0" i="1" smtClean="0">
                        <a:latin typeface="Cambria Math"/>
                      </a:rPr>
                      <m:t>(</m:t>
                    </m:r>
                    <m:r>
                      <a:rPr lang="en-US" b="0" i="1" smtClean="0">
                        <a:latin typeface="Cambria Math"/>
                      </a:rPr>
                      <m:t>𝑠</m:t>
                    </m:r>
                    <m:r>
                      <a:rPr lang="en-US" b="0" i="1" smtClean="0">
                        <a:latin typeface="Cambria Math"/>
                      </a:rPr>
                      <m:t>)</m:t>
                    </m:r>
                  </m:oMath>
                </a14:m>
                <a:r>
                  <a:rPr lang="en-US" dirty="0"/>
                  <a:t> is with respect to the </a:t>
                </a:r>
                <a:r>
                  <a:rPr lang="en-US" b="1" i="1" dirty="0"/>
                  <a:t>distribution</a:t>
                </a:r>
                <a:r>
                  <a:rPr lang="en-US" dirty="0"/>
                  <a:t> of the simulated log-relative risk surface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𝑟</m:t>
                        </m:r>
                      </m:e>
                      <m:sub>
                        <m:r>
                          <a:rPr lang="en-US" b="0" i="1" smtClean="0">
                            <a:latin typeface="Cambria Math"/>
                          </a:rPr>
                          <m:t>𝑠𝑖𝑚</m:t>
                        </m:r>
                      </m:sub>
                    </m:sSub>
                    <m:r>
                      <a:rPr lang="en-US" b="0" i="1" smtClean="0">
                        <a:latin typeface="Cambria Math"/>
                      </a:rPr>
                      <m:t>(</m:t>
                    </m:r>
                    <m:r>
                      <a:rPr lang="en-US" b="0" i="1" smtClean="0">
                        <a:latin typeface="Cambria Math"/>
                      </a:rPr>
                      <m:t>𝑠</m:t>
                    </m:r>
                    <m:r>
                      <a:rPr lang="en-US" b="0" i="1" smtClean="0">
                        <a:latin typeface="Cambria Math"/>
                      </a:rPr>
                      <m:t>)</m:t>
                    </m:r>
                  </m:oMath>
                </a14:m>
                <a:r>
                  <a:rPr lang="en-US" dirty="0"/>
                  <a:t> at the location </a:t>
                </a:r>
                <a14:m>
                  <m:oMath xmlns:m="http://schemas.openxmlformats.org/officeDocument/2006/math">
                    <m:r>
                      <a:rPr lang="en-US" b="0" i="1" smtClean="0">
                        <a:latin typeface="Cambria Math"/>
                      </a:rPr>
                      <m:t>𝑠</m:t>
                    </m:r>
                  </m:oMath>
                </a14:m>
                <a:r>
                  <a:rPr lang="en-US" dirty="0"/>
                  <a:t>.</a:t>
                </a:r>
              </a:p>
              <a:p>
                <a:r>
                  <a:rPr lang="en-US" dirty="0"/>
                  <a:t>Extreme values of </a:t>
                </a:r>
                <a14:m>
                  <m:oMath xmlns:m="http://schemas.openxmlformats.org/officeDocument/2006/math">
                    <m:sSub>
                      <m:sSubPr>
                        <m:ctrlPr>
                          <a:rPr lang="en-US" i="1">
                            <a:latin typeface="Cambria Math" panose="02040503050406030204" pitchFamily="18" charset="0"/>
                          </a:rPr>
                        </m:ctrlPr>
                      </m:sSubPr>
                      <m:e>
                        <m:r>
                          <a:rPr lang="en-US" i="1">
                            <a:latin typeface="Cambria Math"/>
                          </a:rPr>
                          <m:t>𝑟</m:t>
                        </m:r>
                      </m:e>
                      <m:sub>
                        <m:r>
                          <a:rPr lang="en-US" i="1">
                            <a:latin typeface="Cambria Math"/>
                          </a:rPr>
                          <m:t>𝑜𝑏𝑠</m:t>
                        </m:r>
                      </m:sub>
                    </m:sSub>
                    <m:d>
                      <m:dPr>
                        <m:ctrlPr>
                          <a:rPr lang="en-US" i="1">
                            <a:latin typeface="Cambria Math" panose="02040503050406030204" pitchFamily="18" charset="0"/>
                          </a:rPr>
                        </m:ctrlPr>
                      </m:dPr>
                      <m:e>
                        <m:r>
                          <a:rPr lang="en-US" i="1">
                            <a:latin typeface="Cambria Math"/>
                          </a:rPr>
                          <m:t>𝑠</m:t>
                        </m:r>
                      </m:e>
                    </m:d>
                  </m:oMath>
                </a14:m>
                <a:r>
                  <a:rPr lang="en-US" dirty="0"/>
                  <a:t> in the tail of the simulated distribution provide the significance level the observed log-relative risk.</a:t>
                </a:r>
              </a:p>
            </p:txBody>
          </p:sp>
        </mc:Choice>
        <mc:Fallback xmlns="">
          <p:sp>
            <p:nvSpPr>
              <p:cNvPr id="3" name="Content Placeholder 2">
                <a:extLst>
                  <a:ext uri="{FF2B5EF4-FFF2-40B4-BE49-F238E27FC236}">
                    <a16:creationId xmlns:a16="http://schemas.microsoft.com/office/drawing/2014/main" xmlns:a14="http://schemas.microsoft.com/office/drawing/2010/main" xmlns="" id="{08F310CA-0BE1-45C0-B0A8-A4E3907FE8A8}"/>
                  </a:ext>
                </a:extLst>
              </p:cNvPr>
              <p:cNvSpPr>
                <a:spLocks noGrp="1" noRot="1" noChangeAspect="1" noMove="1" noResize="1" noEditPoints="1" noAdjustHandles="1" noChangeArrowheads="1" noChangeShapeType="1" noTextEdit="1"/>
              </p:cNvSpPr>
              <p:nvPr>
                <p:ph idx="1"/>
              </p:nvPr>
            </p:nvSpPr>
            <p:spPr>
              <a:blipFill rotWithShape="1">
                <a:blip r:embed="rId3"/>
                <a:stretch>
                  <a:fillRect l="-1072" t="-22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F3B760A-126F-4478-A301-6F4648E1BC07}"/>
              </a:ext>
            </a:extLst>
          </p:cNvPr>
          <p:cNvSpPr>
            <a:spLocks noGrp="1"/>
          </p:cNvSpPr>
          <p:nvPr>
            <p:ph type="sldNum" sz="quarter" idx="12"/>
          </p:nvPr>
        </p:nvSpPr>
        <p:spPr/>
        <p:txBody>
          <a:bodyPr/>
          <a:lstStyle/>
          <a:p>
            <a:fld id="{66C40A4B-DEA1-4156-B705-8D5429C25636}" type="slidenum">
              <a:rPr lang="en-US" smtClean="0"/>
              <a:t>12</a:t>
            </a:fld>
            <a:endParaRPr lang="en-US"/>
          </a:p>
        </p:txBody>
      </p:sp>
    </p:spTree>
    <p:extLst>
      <p:ext uri="{BB962C8B-B14F-4D97-AF65-F5344CB8AC3E}">
        <p14:creationId xmlns:p14="http://schemas.microsoft.com/office/powerpoint/2010/main" val="1084899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BEB1-6954-4791-9E1C-DA33C057E59D}"/>
              </a:ext>
            </a:extLst>
          </p:cNvPr>
          <p:cNvSpPr>
            <a:spLocks noGrp="1"/>
          </p:cNvSpPr>
          <p:nvPr>
            <p:ph type="title"/>
          </p:nvPr>
        </p:nvSpPr>
        <p:spPr>
          <a:xfrm>
            <a:off x="357051" y="365125"/>
            <a:ext cx="11834949" cy="1325563"/>
          </a:xfrm>
        </p:spPr>
        <p:txBody>
          <a:bodyPr>
            <a:normAutofit fontScale="90000"/>
          </a:bodyPr>
          <a:lstStyle/>
          <a:p>
            <a:r>
              <a:rPr lang="en-US" dirty="0"/>
              <a:t>Example: Approximation of Weight Surface</a:t>
            </a:r>
          </a:p>
        </p:txBody>
      </p:sp>
      <p:sp>
        <p:nvSpPr>
          <p:cNvPr id="3" name="Content Placeholder 2">
            <a:extLst>
              <a:ext uri="{FF2B5EF4-FFF2-40B4-BE49-F238E27FC236}">
                <a16:creationId xmlns:a16="http://schemas.microsoft.com/office/drawing/2014/main" id="{78BF622E-6D9B-4389-83AA-D7EB00D4E9B3}"/>
              </a:ext>
            </a:extLst>
          </p:cNvPr>
          <p:cNvSpPr>
            <a:spLocks noGrp="1"/>
          </p:cNvSpPr>
          <p:nvPr>
            <p:ph idx="1"/>
          </p:nvPr>
        </p:nvSpPr>
        <p:spPr>
          <a:xfrm>
            <a:off x="1119999" y="1825624"/>
            <a:ext cx="3521274" cy="4478333"/>
          </a:xfrm>
        </p:spPr>
        <p:txBody>
          <a:bodyPr>
            <a:normAutofit/>
          </a:bodyPr>
          <a:lstStyle/>
          <a:p>
            <a:r>
              <a:rPr lang="en-US" dirty="0"/>
              <a:t>Population density is available at a coarser sub-districts level.</a:t>
            </a:r>
          </a:p>
          <a:p>
            <a:r>
              <a:rPr lang="en-US" dirty="0"/>
              <a:t>However, sub-districts are still internally too heterogeneous to be model the demand densities for the hospital locations.</a:t>
            </a:r>
          </a:p>
        </p:txBody>
      </p:sp>
      <p:sp>
        <p:nvSpPr>
          <p:cNvPr id="4" name="Rectangle 3">
            <a:extLst>
              <a:ext uri="{FF2B5EF4-FFF2-40B4-BE49-F238E27FC236}">
                <a16:creationId xmlns:a16="http://schemas.microsoft.com/office/drawing/2014/main" id="{61ACA555-CCAC-4426-840D-6198CE7CBC8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F1BA8855-7B83-4DCA-9BA9-54F8E475B9C9}"/>
              </a:ext>
            </a:extLst>
          </p:cNvPr>
          <p:cNvSpPr>
            <a:spLocks noChangeArrowheads="1"/>
          </p:cNvSpPr>
          <p:nvPr/>
        </p:nvSpPr>
        <p:spPr bwMode="auto">
          <a:xfrm>
            <a:off x="0" y="7537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A close up of a map&#10;&#10;Description generated with high confidence">
            <a:extLst>
              <a:ext uri="{FF2B5EF4-FFF2-40B4-BE49-F238E27FC236}">
                <a16:creationId xmlns:a16="http://schemas.microsoft.com/office/drawing/2014/main" id="{7134A133-0CFD-431E-BAF3-DA133638F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832" y="1502569"/>
            <a:ext cx="3710168" cy="4801393"/>
          </a:xfrm>
          <a:prstGeom prst="rect">
            <a:avLst/>
          </a:prstGeom>
        </p:spPr>
      </p:pic>
      <p:pic>
        <p:nvPicPr>
          <p:cNvPr id="9" name="Picture 8" descr="A close up of a map&#10;&#10;Description generated with high confidence">
            <a:extLst>
              <a:ext uri="{FF2B5EF4-FFF2-40B4-BE49-F238E27FC236}">
                <a16:creationId xmlns:a16="http://schemas.microsoft.com/office/drawing/2014/main" id="{26BAB689-621D-46CC-8A9F-5286C2AA3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664" y="1502569"/>
            <a:ext cx="3710168" cy="4801393"/>
          </a:xfrm>
          <a:prstGeom prst="rect">
            <a:avLst/>
          </a:prstGeom>
        </p:spPr>
      </p:pic>
      <p:sp>
        <p:nvSpPr>
          <p:cNvPr id="10" name="Slide Number Placeholder 9">
            <a:extLst>
              <a:ext uri="{FF2B5EF4-FFF2-40B4-BE49-F238E27FC236}">
                <a16:creationId xmlns:a16="http://schemas.microsoft.com/office/drawing/2014/main" id="{B20AAB1C-0072-4F6B-A4BD-242DA929A272}"/>
              </a:ext>
            </a:extLst>
          </p:cNvPr>
          <p:cNvSpPr>
            <a:spLocks noGrp="1"/>
          </p:cNvSpPr>
          <p:nvPr>
            <p:ph type="sldNum" sz="quarter" idx="12"/>
          </p:nvPr>
        </p:nvSpPr>
        <p:spPr/>
        <p:txBody>
          <a:bodyPr/>
          <a:lstStyle/>
          <a:p>
            <a:fld id="{66C40A4B-DEA1-4156-B705-8D5429C25636}" type="slidenum">
              <a:rPr lang="en-US" smtClean="0"/>
              <a:t>13</a:t>
            </a:fld>
            <a:endParaRPr lang="en-US"/>
          </a:p>
        </p:txBody>
      </p:sp>
    </p:spTree>
    <p:extLst>
      <p:ext uri="{BB962C8B-B14F-4D97-AF65-F5344CB8AC3E}">
        <p14:creationId xmlns:p14="http://schemas.microsoft.com/office/powerpoint/2010/main" val="802624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32BB-F5B5-42E5-8A2C-E10D44BAC163}"/>
              </a:ext>
            </a:extLst>
          </p:cNvPr>
          <p:cNvSpPr>
            <a:spLocks noGrp="1"/>
          </p:cNvSpPr>
          <p:nvPr>
            <p:ph type="title"/>
          </p:nvPr>
        </p:nvSpPr>
        <p:spPr>
          <a:xfrm>
            <a:off x="61546" y="399744"/>
            <a:ext cx="5305213" cy="1325563"/>
          </a:xfrm>
        </p:spPr>
        <p:txBody>
          <a:bodyPr>
            <a:noAutofit/>
          </a:bodyPr>
          <a:lstStyle/>
          <a:p>
            <a:r>
              <a:rPr lang="en-US" sz="4000" dirty="0"/>
              <a:t>Example: The Log-Relative Risk Surfaces</a:t>
            </a:r>
          </a:p>
        </p:txBody>
      </p:sp>
      <p:pic>
        <p:nvPicPr>
          <p:cNvPr id="5" name="Content Placeholder 4" descr="A close up of a logo&#10;&#10;Description generated with high confidence">
            <a:extLst>
              <a:ext uri="{FF2B5EF4-FFF2-40B4-BE49-F238E27FC236}">
                <a16:creationId xmlns:a16="http://schemas.microsoft.com/office/drawing/2014/main" id="{0E56F61D-7CEF-47C3-B9A7-CCB9776204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1106" y="399744"/>
            <a:ext cx="3510807" cy="3094271"/>
          </a:xfrm>
        </p:spPr>
      </p:pic>
      <p:pic>
        <p:nvPicPr>
          <p:cNvPr id="7" name="Picture 6" descr="A close up of a logo&#10;&#10;Description generated with high confidence">
            <a:extLst>
              <a:ext uri="{FF2B5EF4-FFF2-40B4-BE49-F238E27FC236}">
                <a16:creationId xmlns:a16="http://schemas.microsoft.com/office/drawing/2014/main" id="{3973849F-721D-468A-96C7-99A8412F0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913" y="399744"/>
            <a:ext cx="3550086" cy="3128890"/>
          </a:xfrm>
          <a:prstGeom prst="rect">
            <a:avLst/>
          </a:prstGeom>
        </p:spPr>
      </p:pic>
      <p:pic>
        <p:nvPicPr>
          <p:cNvPr id="9" name="Picture 8" descr="A close up of a map&#10;&#10;Description generated with high confidence">
            <a:extLst>
              <a:ext uri="{FF2B5EF4-FFF2-40B4-BE49-F238E27FC236}">
                <a16:creationId xmlns:a16="http://schemas.microsoft.com/office/drawing/2014/main" id="{CDC0D4A6-7499-42E5-B752-968B10F98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429" y="3260600"/>
            <a:ext cx="3551766" cy="3130369"/>
          </a:xfrm>
          <a:prstGeom prst="rect">
            <a:avLst/>
          </a:prstGeom>
        </p:spPr>
      </p:pic>
      <p:pic>
        <p:nvPicPr>
          <p:cNvPr id="11" name="Picture 10" descr="A close up of text on a white background&#10;&#10;Description generated with high confidence">
            <a:extLst>
              <a:ext uri="{FF2B5EF4-FFF2-40B4-BE49-F238E27FC236}">
                <a16:creationId xmlns:a16="http://schemas.microsoft.com/office/drawing/2014/main" id="{49FB3876-3EA8-4EC4-AEEA-6AD77FA69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1075" y="3259122"/>
            <a:ext cx="3551763" cy="3130368"/>
          </a:xfrm>
          <a:prstGeom prst="rect">
            <a:avLst/>
          </a:prstGeom>
        </p:spPr>
      </p:pic>
      <p:sp>
        <p:nvSpPr>
          <p:cNvPr id="4" name="Slide Number Placeholder 3">
            <a:extLst>
              <a:ext uri="{FF2B5EF4-FFF2-40B4-BE49-F238E27FC236}">
                <a16:creationId xmlns:a16="http://schemas.microsoft.com/office/drawing/2014/main" id="{CBE6AE25-2A85-4A1C-A386-B76EEB9A562D}"/>
              </a:ext>
            </a:extLst>
          </p:cNvPr>
          <p:cNvSpPr>
            <a:spLocks noGrp="1"/>
          </p:cNvSpPr>
          <p:nvPr>
            <p:ph type="sldNum" sz="quarter" idx="12"/>
          </p:nvPr>
        </p:nvSpPr>
        <p:spPr/>
        <p:txBody>
          <a:bodyPr/>
          <a:lstStyle/>
          <a:p>
            <a:fld id="{66C40A4B-DEA1-4156-B705-8D5429C25636}" type="slidenum">
              <a:rPr lang="en-US" smtClean="0"/>
              <a:t>14</a:t>
            </a:fld>
            <a:endParaRPr lang="en-US"/>
          </a:p>
        </p:txBody>
      </p:sp>
      <p:sp>
        <p:nvSpPr>
          <p:cNvPr id="3" name="TextBox 2"/>
          <p:cNvSpPr txBox="1"/>
          <p:nvPr/>
        </p:nvSpPr>
        <p:spPr>
          <a:xfrm>
            <a:off x="213644" y="1533465"/>
            <a:ext cx="4648501" cy="5324535"/>
          </a:xfrm>
          <a:prstGeom prst="rect">
            <a:avLst/>
          </a:prstGeom>
          <a:noFill/>
        </p:spPr>
        <p:txBody>
          <a:bodyPr wrap="square" rtlCol="0">
            <a:spAutoFit/>
          </a:bodyPr>
          <a:lstStyle/>
          <a:p>
            <a:r>
              <a:rPr lang="en-US" sz="2000" dirty="0"/>
              <a:t>A two-sided significance level of 5% was selected. </a:t>
            </a:r>
            <a:r>
              <a:rPr lang="en-US" sz="2000" dirty="0">
                <a:sym typeface="Symbol"/>
              </a:rPr>
              <a:t> </a:t>
            </a:r>
            <a:r>
              <a:rPr lang="en-US" sz="2000" dirty="0"/>
              <a:t>All color coded areas are significant.</a:t>
            </a:r>
          </a:p>
          <a:p>
            <a:r>
              <a:rPr lang="en-US" sz="2000" dirty="0"/>
              <a:t>Map Organization:</a:t>
            </a:r>
          </a:p>
          <a:p>
            <a:pPr marL="285750" indent="-285750">
              <a:buFont typeface="Arial" pitchFamily="34" charset="0"/>
              <a:buChar char="•"/>
            </a:pPr>
            <a:r>
              <a:rPr lang="en-US" sz="2000" dirty="0"/>
              <a:t>Left: </a:t>
            </a:r>
            <a:r>
              <a:rPr lang="en-US" sz="2000" dirty="0" err="1"/>
              <a:t>unweighted</a:t>
            </a:r>
            <a:r>
              <a:rPr lang="en-US" sz="2000" dirty="0"/>
              <a:t> log-relative risk surfaces</a:t>
            </a:r>
          </a:p>
          <a:p>
            <a:pPr marL="285750" indent="-285750">
              <a:buFont typeface="Arial" pitchFamily="34" charset="0"/>
              <a:buChar char="•"/>
            </a:pPr>
            <a:r>
              <a:rPr lang="en-US" sz="2000" dirty="0"/>
              <a:t>Right: case and control densities jointly </a:t>
            </a:r>
            <a:br>
              <a:rPr lang="en-US" sz="2000" dirty="0"/>
            </a:br>
            <a:r>
              <a:rPr lang="en-US" sz="2000" dirty="0"/>
              <a:t>weighted by sub-district population</a:t>
            </a:r>
          </a:p>
          <a:p>
            <a:pPr marL="285750" indent="-285750">
              <a:buFont typeface="Arial" pitchFamily="34" charset="0"/>
              <a:buChar char="•"/>
            </a:pPr>
            <a:endParaRPr lang="en-US" sz="2000" dirty="0"/>
          </a:p>
          <a:p>
            <a:r>
              <a:rPr lang="en-US" sz="2000" dirty="0"/>
              <a:t>Findings:</a:t>
            </a:r>
          </a:p>
          <a:p>
            <a:pPr marL="342900" indent="-342900">
              <a:buFont typeface="Arial" pitchFamily="34" charset="0"/>
              <a:buChar char="•"/>
            </a:pPr>
            <a:r>
              <a:rPr lang="en-US" sz="2000" dirty="0"/>
              <a:t>Significant areas of over- (</a:t>
            </a:r>
            <a:r>
              <a:rPr lang="en-US" sz="2000" dirty="0">
                <a:solidFill>
                  <a:srgbClr val="FF0000"/>
                </a:solidFill>
              </a:rPr>
              <a:t>red</a:t>
            </a:r>
            <a:r>
              <a:rPr lang="en-US" sz="2000" dirty="0"/>
              <a:t>) and </a:t>
            </a:r>
            <a:br>
              <a:rPr lang="en-US" sz="2000" dirty="0"/>
            </a:br>
            <a:r>
              <a:rPr lang="en-US" sz="2000" dirty="0"/>
              <a:t>under-supply (</a:t>
            </a:r>
            <a:r>
              <a:rPr lang="en-US" sz="2000" dirty="0">
                <a:solidFill>
                  <a:schemeClr val="tx2">
                    <a:lumMod val="50000"/>
                  </a:schemeClr>
                </a:solidFill>
              </a:rPr>
              <a:t>blue</a:t>
            </a:r>
            <a:r>
              <a:rPr lang="en-US" sz="2000" dirty="0"/>
              <a:t>) of hospitals relative to</a:t>
            </a:r>
            <a:br>
              <a:rPr lang="en-US" sz="2000" dirty="0"/>
            </a:br>
            <a:r>
              <a:rPr lang="en-US" sz="2000" dirty="0"/>
              <a:t> the spatial distribution of the schools</a:t>
            </a:r>
          </a:p>
          <a:p>
            <a:pPr marL="342900" indent="-342900">
              <a:buFont typeface="Arial" pitchFamily="34" charset="0"/>
              <a:buChar char="•"/>
            </a:pPr>
            <a:r>
              <a:rPr lang="en-US" sz="2000" dirty="0"/>
              <a:t>Jointly weighting both surfaces has no</a:t>
            </a:r>
            <a:br>
              <a:rPr lang="en-US" sz="2000" dirty="0"/>
            </a:br>
            <a:r>
              <a:rPr lang="en-US" sz="2000" dirty="0"/>
              <a:t>impact on the log-relative risk surface.</a:t>
            </a:r>
          </a:p>
          <a:p>
            <a:pPr marL="285750" indent="-285750">
              <a:buFont typeface="Arial" pitchFamily="34" charset="0"/>
              <a:buChar char="•"/>
            </a:pPr>
            <a:endParaRPr lang="en-US" sz="2000" dirty="0"/>
          </a:p>
        </p:txBody>
      </p:sp>
    </p:spTree>
    <p:extLst>
      <p:ext uri="{BB962C8B-B14F-4D97-AF65-F5344CB8AC3E}">
        <p14:creationId xmlns:p14="http://schemas.microsoft.com/office/powerpoint/2010/main" val="785679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6"/>
            <a:ext cx="11353800" cy="906326"/>
          </a:xfrm>
        </p:spPr>
        <p:txBody>
          <a:bodyPr>
            <a:noAutofit/>
          </a:bodyPr>
          <a:lstStyle/>
          <a:p>
            <a:r>
              <a:rPr lang="en-US" sz="4400" dirty="0"/>
              <a:t>Experiment: Objective, Study Design and Expected Results</a:t>
            </a:r>
          </a:p>
        </p:txBody>
      </p:sp>
      <p:sp>
        <p:nvSpPr>
          <p:cNvPr id="3" name="Content Placeholder 2"/>
          <p:cNvSpPr>
            <a:spLocks noGrp="1"/>
          </p:cNvSpPr>
          <p:nvPr>
            <p:ph idx="1"/>
          </p:nvPr>
        </p:nvSpPr>
        <p:spPr>
          <a:xfrm>
            <a:off x="996906" y="1166273"/>
            <a:ext cx="10836869" cy="5525589"/>
          </a:xfrm>
        </p:spPr>
        <p:txBody>
          <a:bodyPr>
            <a:normAutofit fontScale="85000" lnSpcReduction="20000"/>
          </a:bodyPr>
          <a:lstStyle/>
          <a:p>
            <a:pPr marL="0" indent="0">
              <a:buNone/>
            </a:pPr>
            <a:r>
              <a:rPr lang="en-US" dirty="0"/>
              <a:t>Objective:</a:t>
            </a:r>
          </a:p>
          <a:p>
            <a:r>
              <a:rPr lang="en-US" dirty="0"/>
              <a:t>Investigate the impact of weights on relative risk surfaces in structured simulation experiments:</a:t>
            </a:r>
          </a:p>
          <a:p>
            <a:pPr marL="971550" lvl="1" indent="-514350">
              <a:buFont typeface="+mj-lt"/>
              <a:buAutoNum type="alphaLcParenR"/>
            </a:pPr>
            <a:r>
              <a:rPr lang="en-US" dirty="0"/>
              <a:t>Use of common underlying weight surfaces for case and controls locations</a:t>
            </a:r>
          </a:p>
          <a:p>
            <a:pPr marL="971550" lvl="1" indent="-514350">
              <a:buFont typeface="+mj-lt"/>
              <a:buAutoNum type="alphaLcParenR"/>
            </a:pPr>
            <a:r>
              <a:rPr lang="en-US" dirty="0"/>
              <a:t>Use different weights surfaces of cases and controls points</a:t>
            </a:r>
          </a:p>
          <a:p>
            <a:pPr marL="0" indent="0">
              <a:buNone/>
            </a:pPr>
            <a:r>
              <a:rPr lang="en-US" dirty="0"/>
              <a:t>Study Design:</a:t>
            </a:r>
          </a:p>
          <a:p>
            <a:r>
              <a:rPr lang="en-US" dirty="0"/>
              <a:t>Use an simple triangular study area: </a:t>
            </a:r>
          </a:p>
          <a:p>
            <a:pPr lvl="1"/>
            <a:r>
              <a:rPr lang="en-US" dirty="0"/>
              <a:t>a corner dominated by cases, </a:t>
            </a:r>
          </a:p>
          <a:p>
            <a:pPr lvl="1"/>
            <a:r>
              <a:rPr lang="en-US" dirty="0"/>
              <a:t>a corner neutral, </a:t>
            </a:r>
          </a:p>
          <a:p>
            <a:pPr lvl="1"/>
            <a:r>
              <a:rPr lang="en-US" dirty="0"/>
              <a:t>a corner dominated by controls.</a:t>
            </a:r>
          </a:p>
          <a:p>
            <a:r>
              <a:rPr lang="en-US" dirty="0"/>
              <a:t>Vary the number of cases relative to the number of controls</a:t>
            </a:r>
          </a:p>
          <a:p>
            <a:r>
              <a:rPr lang="en-US" dirty="0"/>
              <a:t>Systematically vary the weights surfaces</a:t>
            </a:r>
          </a:p>
          <a:p>
            <a:pPr marL="0" indent="0">
              <a:buNone/>
            </a:pPr>
            <a:r>
              <a:rPr lang="en-US" dirty="0"/>
              <a:t>Expected results:</a:t>
            </a:r>
          </a:p>
          <a:p>
            <a:r>
              <a:rPr lang="en-US" dirty="0"/>
              <a:t>A weights surface common to both cases and controls has no impact</a:t>
            </a:r>
          </a:p>
          <a:p>
            <a:r>
              <a:rPr lang="en-US" dirty="0"/>
              <a:t>Different weights surfaces for case and controls change the log-relative risk when compared to the </a:t>
            </a:r>
            <a:r>
              <a:rPr lang="en-US" dirty="0" err="1"/>
              <a:t>unweighted</a:t>
            </a:r>
            <a:r>
              <a:rPr lang="en-US" dirty="0"/>
              <a:t> log-</a:t>
            </a:r>
            <a:r>
              <a:rPr lang="en-US" dirty="0" err="1"/>
              <a:t>relalative</a:t>
            </a:r>
            <a:r>
              <a:rPr lang="en-US" dirty="0"/>
              <a:t> risk.</a:t>
            </a:r>
          </a:p>
          <a:p>
            <a:endParaRPr lang="en-US" dirty="0"/>
          </a:p>
          <a:p>
            <a:endParaRPr lang="en-US" dirty="0"/>
          </a:p>
        </p:txBody>
      </p:sp>
      <p:sp>
        <p:nvSpPr>
          <p:cNvPr id="4" name="Slide Number Placeholder 3"/>
          <p:cNvSpPr>
            <a:spLocks noGrp="1"/>
          </p:cNvSpPr>
          <p:nvPr>
            <p:ph type="sldNum" sz="quarter" idx="12"/>
          </p:nvPr>
        </p:nvSpPr>
        <p:spPr/>
        <p:txBody>
          <a:bodyPr/>
          <a:lstStyle/>
          <a:p>
            <a:fld id="{66C40A4B-DEA1-4156-B705-8D5429C25636}" type="slidenum">
              <a:rPr lang="en-US" smtClean="0"/>
              <a:t>15</a:t>
            </a:fld>
            <a:endParaRPr lang="en-US"/>
          </a:p>
        </p:txBody>
      </p:sp>
    </p:spTree>
    <p:extLst>
      <p:ext uri="{BB962C8B-B14F-4D97-AF65-F5344CB8AC3E}">
        <p14:creationId xmlns:p14="http://schemas.microsoft.com/office/powerpoint/2010/main" val="234224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22A3-2BF7-4D73-840F-AAE354A13184}"/>
              </a:ext>
            </a:extLst>
          </p:cNvPr>
          <p:cNvSpPr>
            <a:spLocks noGrp="1"/>
          </p:cNvSpPr>
          <p:nvPr>
            <p:ph type="title"/>
          </p:nvPr>
        </p:nvSpPr>
        <p:spPr>
          <a:xfrm>
            <a:off x="821821" y="151480"/>
            <a:ext cx="10515600" cy="1325563"/>
          </a:xfrm>
        </p:spPr>
        <p:txBody>
          <a:bodyPr>
            <a:noAutofit/>
          </a:bodyPr>
          <a:lstStyle/>
          <a:p>
            <a:r>
              <a:rPr lang="en-US" sz="4400" dirty="0"/>
              <a:t>Experiment: Generation of Point Patterns</a:t>
            </a:r>
          </a:p>
        </p:txBody>
      </p:sp>
      <p:sp>
        <p:nvSpPr>
          <p:cNvPr id="3" name="Content Placeholder 2">
            <a:extLst>
              <a:ext uri="{FF2B5EF4-FFF2-40B4-BE49-F238E27FC236}">
                <a16:creationId xmlns:a16="http://schemas.microsoft.com/office/drawing/2014/main" id="{D60EF314-F6EA-4D6E-A890-65E6A263EB8A}"/>
              </a:ext>
            </a:extLst>
          </p:cNvPr>
          <p:cNvSpPr>
            <a:spLocks noGrp="1"/>
          </p:cNvSpPr>
          <p:nvPr>
            <p:ph idx="1"/>
          </p:nvPr>
        </p:nvSpPr>
        <p:spPr>
          <a:xfrm>
            <a:off x="830366" y="1152898"/>
            <a:ext cx="10233800" cy="1991953"/>
          </a:xfrm>
        </p:spPr>
        <p:txBody>
          <a:bodyPr>
            <a:normAutofit fontScale="92500" lnSpcReduction="10000"/>
          </a:bodyPr>
          <a:lstStyle/>
          <a:p>
            <a:r>
              <a:rPr lang="en-US" sz="2400" dirty="0"/>
              <a:t>The underlying assumption for random spatial point patterns is that they satisfies the Poisson assumptions</a:t>
            </a:r>
          </a:p>
          <a:p>
            <a:pPr lvl="1"/>
            <a:r>
              <a:rPr lang="en-US" sz="2000" dirty="0"/>
              <a:t>One Poisson assumption:  no more than 1 point per pixel</a:t>
            </a:r>
          </a:p>
          <a:p>
            <a:r>
              <a:rPr lang="en-US" sz="2400" dirty="0"/>
              <a:t>A balance has to be found between the pixel size and the number of points to control the computation burden</a:t>
            </a:r>
          </a:p>
          <a:p>
            <a:pPr lvl="1"/>
            <a:r>
              <a:rPr lang="en-US" sz="2000" dirty="0"/>
              <a:t>Selected solutions: 2000 points, width of pixels is 0.025</a:t>
            </a:r>
          </a:p>
          <a:p>
            <a:endParaRPr lang="en-US" dirty="0"/>
          </a:p>
          <a:p>
            <a:endParaRPr lang="en-US" dirty="0"/>
          </a:p>
        </p:txBody>
      </p:sp>
      <p:pic>
        <p:nvPicPr>
          <p:cNvPr id="5" name="Picture 4" descr="A screenshot of a cell phone&#10;&#10;Description generated with very high confidence">
            <a:extLst>
              <a:ext uri="{FF2B5EF4-FFF2-40B4-BE49-F238E27FC236}">
                <a16:creationId xmlns:a16="http://schemas.microsoft.com/office/drawing/2014/main" id="{0054DD59-2E90-4AA1-A044-44E1E2F8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445" y="3142568"/>
            <a:ext cx="3609109" cy="3180908"/>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4CFB46E5-1F84-47AE-A7B2-739974EB10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8334" y="3142567"/>
            <a:ext cx="3609109" cy="3180909"/>
          </a:xfrm>
          <a:prstGeom prst="rect">
            <a:avLst/>
          </a:prstGeom>
        </p:spPr>
      </p:pic>
      <p:pic>
        <p:nvPicPr>
          <p:cNvPr id="4" name="Picture 3">
            <a:extLst>
              <a:ext uri="{FF2B5EF4-FFF2-40B4-BE49-F238E27FC236}">
                <a16:creationId xmlns:a16="http://schemas.microsoft.com/office/drawing/2014/main" id="{E6DDF9CA-473B-4E01-8175-75EEE3CC6C3C}"/>
              </a:ext>
            </a:extLst>
          </p:cNvPr>
          <p:cNvPicPr>
            <a:picLocks noChangeAspect="1"/>
          </p:cNvPicPr>
          <p:nvPr/>
        </p:nvPicPr>
        <p:blipFill>
          <a:blip r:embed="rId5"/>
          <a:stretch>
            <a:fillRect/>
          </a:stretch>
        </p:blipFill>
        <p:spPr>
          <a:xfrm>
            <a:off x="414556" y="3144851"/>
            <a:ext cx="3609109" cy="3178625"/>
          </a:xfrm>
          <a:prstGeom prst="rect">
            <a:avLst/>
          </a:prstGeom>
        </p:spPr>
      </p:pic>
      <p:sp>
        <p:nvSpPr>
          <p:cNvPr id="8" name="Slide Number Placeholder 7">
            <a:extLst>
              <a:ext uri="{FF2B5EF4-FFF2-40B4-BE49-F238E27FC236}">
                <a16:creationId xmlns:a16="http://schemas.microsoft.com/office/drawing/2014/main" id="{31394377-C03D-444A-A818-01C76C3E87A3}"/>
              </a:ext>
            </a:extLst>
          </p:cNvPr>
          <p:cNvSpPr>
            <a:spLocks noGrp="1"/>
          </p:cNvSpPr>
          <p:nvPr>
            <p:ph type="sldNum" sz="quarter" idx="12"/>
          </p:nvPr>
        </p:nvSpPr>
        <p:spPr/>
        <p:txBody>
          <a:bodyPr/>
          <a:lstStyle/>
          <a:p>
            <a:fld id="{66C40A4B-DEA1-4156-B705-8D5429C25636}" type="slidenum">
              <a:rPr lang="en-US" smtClean="0"/>
              <a:t>16</a:t>
            </a:fld>
            <a:endParaRPr lang="en-US"/>
          </a:p>
        </p:txBody>
      </p:sp>
      <p:sp>
        <p:nvSpPr>
          <p:cNvPr id="6" name="TextBox 5">
            <a:extLst>
              <a:ext uri="{FF2B5EF4-FFF2-40B4-BE49-F238E27FC236}">
                <a16:creationId xmlns:a16="http://schemas.microsoft.com/office/drawing/2014/main" id="{25CE310A-A5AA-4102-8888-D8C87A6A20D0}"/>
              </a:ext>
            </a:extLst>
          </p:cNvPr>
          <p:cNvSpPr txBox="1"/>
          <p:nvPr/>
        </p:nvSpPr>
        <p:spPr>
          <a:xfrm>
            <a:off x="1127834" y="6381313"/>
            <a:ext cx="2183696" cy="369332"/>
          </a:xfrm>
          <a:prstGeom prst="rect">
            <a:avLst/>
          </a:prstGeom>
          <a:noFill/>
        </p:spPr>
        <p:txBody>
          <a:bodyPr wrap="square" rtlCol="0">
            <a:spAutoFit/>
          </a:bodyPr>
          <a:lstStyle/>
          <a:p>
            <a:r>
              <a:rPr lang="en-US" dirty="0"/>
              <a:t>Outline of study area</a:t>
            </a:r>
          </a:p>
        </p:txBody>
      </p:sp>
      <p:sp>
        <p:nvSpPr>
          <p:cNvPr id="9" name="TextBox 8">
            <a:extLst>
              <a:ext uri="{FF2B5EF4-FFF2-40B4-BE49-F238E27FC236}">
                <a16:creationId xmlns:a16="http://schemas.microsoft.com/office/drawing/2014/main" id="{DACE5D81-FEAE-4C1D-BFCB-C7537AB3ABEA}"/>
              </a:ext>
            </a:extLst>
          </p:cNvPr>
          <p:cNvSpPr txBox="1"/>
          <p:nvPr/>
        </p:nvSpPr>
        <p:spPr>
          <a:xfrm>
            <a:off x="5016847" y="6381313"/>
            <a:ext cx="2125547" cy="369332"/>
          </a:xfrm>
          <a:prstGeom prst="rect">
            <a:avLst/>
          </a:prstGeom>
          <a:noFill/>
        </p:spPr>
        <p:txBody>
          <a:bodyPr wrap="square" rtlCol="0">
            <a:spAutoFit/>
          </a:bodyPr>
          <a:lstStyle/>
          <a:p>
            <a:r>
              <a:rPr lang="en-US" dirty="0"/>
              <a:t>Distribution of cases</a:t>
            </a:r>
          </a:p>
        </p:txBody>
      </p:sp>
      <p:sp>
        <p:nvSpPr>
          <p:cNvPr id="11" name="TextBox 10">
            <a:extLst>
              <a:ext uri="{FF2B5EF4-FFF2-40B4-BE49-F238E27FC236}">
                <a16:creationId xmlns:a16="http://schemas.microsoft.com/office/drawing/2014/main" id="{9C8A0DFF-D72F-48D1-B83A-3A3E6CF55BE6}"/>
              </a:ext>
            </a:extLst>
          </p:cNvPr>
          <p:cNvSpPr txBox="1"/>
          <p:nvPr/>
        </p:nvSpPr>
        <p:spPr>
          <a:xfrm>
            <a:off x="8776934" y="6381313"/>
            <a:ext cx="2391907" cy="369332"/>
          </a:xfrm>
          <a:prstGeom prst="rect">
            <a:avLst/>
          </a:prstGeom>
          <a:noFill/>
        </p:spPr>
        <p:txBody>
          <a:bodyPr wrap="square" rtlCol="0">
            <a:spAutoFit/>
          </a:bodyPr>
          <a:lstStyle/>
          <a:p>
            <a:r>
              <a:rPr lang="en-US" dirty="0"/>
              <a:t>Distribution of controls</a:t>
            </a:r>
          </a:p>
        </p:txBody>
      </p:sp>
    </p:spTree>
    <p:extLst>
      <p:ext uri="{BB962C8B-B14F-4D97-AF65-F5344CB8AC3E}">
        <p14:creationId xmlns:p14="http://schemas.microsoft.com/office/powerpoint/2010/main" val="266282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0B0D-E7DD-436C-93CC-6CDEA7E7C601}"/>
              </a:ext>
            </a:extLst>
          </p:cNvPr>
          <p:cNvSpPr>
            <a:spLocks noGrp="1"/>
          </p:cNvSpPr>
          <p:nvPr>
            <p:ph type="title"/>
          </p:nvPr>
        </p:nvSpPr>
        <p:spPr>
          <a:xfrm>
            <a:off x="403417" y="313850"/>
            <a:ext cx="10515600" cy="1325563"/>
          </a:xfrm>
        </p:spPr>
        <p:txBody>
          <a:bodyPr>
            <a:normAutofit fontScale="90000"/>
          </a:bodyPr>
          <a:lstStyle/>
          <a:p>
            <a:r>
              <a:rPr lang="en-US" dirty="0"/>
              <a:t>Experiment: </a:t>
            </a:r>
            <a:br>
              <a:rPr lang="en-US" dirty="0"/>
            </a:br>
            <a:r>
              <a:rPr lang="en-US" dirty="0"/>
              <a:t>Thinning of Cases</a:t>
            </a:r>
          </a:p>
        </p:txBody>
      </p:sp>
      <p:pic>
        <p:nvPicPr>
          <p:cNvPr id="5" name="Picture 4">
            <a:extLst>
              <a:ext uri="{FF2B5EF4-FFF2-40B4-BE49-F238E27FC236}">
                <a16:creationId xmlns:a16="http://schemas.microsoft.com/office/drawing/2014/main" id="{46BC9F44-1C40-4518-8757-98D570433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026" y="3481437"/>
            <a:ext cx="3261919" cy="2874911"/>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EA74C018-9DEF-4288-B1DC-89780DC4D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8162" y="3475317"/>
            <a:ext cx="3268864" cy="2881031"/>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9EC97B6B-E8D0-4F72-9472-2F29B333F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0081" y="600405"/>
            <a:ext cx="3268864" cy="2881031"/>
          </a:xfrm>
          <a:prstGeom prst="rect">
            <a:avLst/>
          </a:prstGeom>
        </p:spPr>
      </p:pic>
      <p:pic>
        <p:nvPicPr>
          <p:cNvPr id="11" name="Picture 10">
            <a:extLst>
              <a:ext uri="{FF2B5EF4-FFF2-40B4-BE49-F238E27FC236}">
                <a16:creationId xmlns:a16="http://schemas.microsoft.com/office/drawing/2014/main" id="{F0CC40D8-1D82-4F33-A824-0C5C23C48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1217" y="594285"/>
            <a:ext cx="3268864" cy="2881031"/>
          </a:xfrm>
          <a:prstGeom prst="rect">
            <a:avLst/>
          </a:prstGeom>
        </p:spPr>
      </p:pic>
      <p:sp>
        <p:nvSpPr>
          <p:cNvPr id="4" name="Slide Number Placeholder 3">
            <a:extLst>
              <a:ext uri="{FF2B5EF4-FFF2-40B4-BE49-F238E27FC236}">
                <a16:creationId xmlns:a16="http://schemas.microsoft.com/office/drawing/2014/main" id="{EB4FBF12-0A67-4676-95D6-4F50747F4284}"/>
              </a:ext>
            </a:extLst>
          </p:cNvPr>
          <p:cNvSpPr>
            <a:spLocks noGrp="1"/>
          </p:cNvSpPr>
          <p:nvPr>
            <p:ph type="sldNum" sz="quarter" idx="12"/>
          </p:nvPr>
        </p:nvSpPr>
        <p:spPr/>
        <p:txBody>
          <a:bodyPr/>
          <a:lstStyle/>
          <a:p>
            <a:fld id="{66C40A4B-DEA1-4156-B705-8D5429C25636}" type="slidenum">
              <a:rPr lang="en-US" smtClean="0"/>
              <a:t>17</a:t>
            </a:fld>
            <a:endParaRPr lang="en-US"/>
          </a:p>
        </p:txBody>
      </p:sp>
      <p:pic>
        <p:nvPicPr>
          <p:cNvPr id="6" name="Picture 5">
            <a:extLst>
              <a:ext uri="{FF2B5EF4-FFF2-40B4-BE49-F238E27FC236}">
                <a16:creationId xmlns:a16="http://schemas.microsoft.com/office/drawing/2014/main" id="{0985643B-0E53-4564-9AD8-8338A8FFFC48}"/>
              </a:ext>
            </a:extLst>
          </p:cNvPr>
          <p:cNvPicPr>
            <a:picLocks noChangeAspect="1"/>
          </p:cNvPicPr>
          <p:nvPr/>
        </p:nvPicPr>
        <p:blipFill>
          <a:blip r:embed="rId7"/>
          <a:stretch>
            <a:fillRect/>
          </a:stretch>
        </p:blipFill>
        <p:spPr>
          <a:xfrm>
            <a:off x="558166" y="1772130"/>
            <a:ext cx="4840274" cy="3992961"/>
          </a:xfrm>
          <a:prstGeom prst="rect">
            <a:avLst/>
          </a:prstGeom>
        </p:spPr>
      </p:pic>
      <p:sp>
        <p:nvSpPr>
          <p:cNvPr id="3" name="TextBox 2">
            <a:extLst>
              <a:ext uri="{FF2B5EF4-FFF2-40B4-BE49-F238E27FC236}">
                <a16:creationId xmlns:a16="http://schemas.microsoft.com/office/drawing/2014/main" id="{69C03A40-2F86-4AEC-AF25-D8E9DEC84E25}"/>
              </a:ext>
            </a:extLst>
          </p:cNvPr>
          <p:cNvSpPr txBox="1"/>
          <p:nvPr/>
        </p:nvSpPr>
        <p:spPr>
          <a:xfrm>
            <a:off x="1517768" y="5981896"/>
            <a:ext cx="2921070" cy="369332"/>
          </a:xfrm>
          <a:prstGeom prst="rect">
            <a:avLst/>
          </a:prstGeom>
          <a:noFill/>
        </p:spPr>
        <p:txBody>
          <a:bodyPr wrap="square" rtlCol="0">
            <a:spAutoFit/>
          </a:bodyPr>
          <a:lstStyle/>
          <a:p>
            <a:r>
              <a:rPr lang="en-US" dirty="0"/>
              <a:t>Generation of point patterns</a:t>
            </a:r>
          </a:p>
        </p:txBody>
      </p:sp>
    </p:spTree>
    <p:extLst>
      <p:ext uri="{BB962C8B-B14F-4D97-AF65-F5344CB8AC3E}">
        <p14:creationId xmlns:p14="http://schemas.microsoft.com/office/powerpoint/2010/main" val="25016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B2A5-8518-4652-81A5-FE9508BF5E61}"/>
              </a:ext>
            </a:extLst>
          </p:cNvPr>
          <p:cNvSpPr>
            <a:spLocks noGrp="1"/>
          </p:cNvSpPr>
          <p:nvPr>
            <p:ph type="title"/>
          </p:nvPr>
        </p:nvSpPr>
        <p:spPr>
          <a:xfrm>
            <a:off x="165464" y="365125"/>
            <a:ext cx="5175658" cy="1803309"/>
          </a:xfrm>
        </p:spPr>
        <p:txBody>
          <a:bodyPr>
            <a:normAutofit fontScale="90000"/>
          </a:bodyPr>
          <a:lstStyle/>
          <a:p>
            <a:r>
              <a:rPr lang="en-US" dirty="0"/>
              <a:t>Experiment: Design of Weights Surfaces</a:t>
            </a:r>
          </a:p>
        </p:txBody>
      </p:sp>
      <p:sp>
        <p:nvSpPr>
          <p:cNvPr id="3" name="Content Placeholder 2">
            <a:extLst>
              <a:ext uri="{FF2B5EF4-FFF2-40B4-BE49-F238E27FC236}">
                <a16:creationId xmlns:a16="http://schemas.microsoft.com/office/drawing/2014/main" id="{7BF87458-C33B-4F1C-A9D7-9B86A4504482}"/>
              </a:ext>
            </a:extLst>
          </p:cNvPr>
          <p:cNvSpPr>
            <a:spLocks noGrp="1"/>
          </p:cNvSpPr>
          <p:nvPr>
            <p:ph idx="1"/>
          </p:nvPr>
        </p:nvSpPr>
        <p:spPr>
          <a:xfrm>
            <a:off x="797783" y="2348139"/>
            <a:ext cx="4213832" cy="4351338"/>
          </a:xfrm>
        </p:spPr>
        <p:txBody>
          <a:bodyPr/>
          <a:lstStyle/>
          <a:p>
            <a:r>
              <a:rPr lang="en-US" dirty="0"/>
              <a:t>4 systematic weights surfaces:</a:t>
            </a:r>
          </a:p>
          <a:p>
            <a:pPr lvl="1"/>
            <a:r>
              <a:rPr lang="en-US" u="sng" dirty="0"/>
              <a:t>Surface 1 and 2</a:t>
            </a:r>
            <a:r>
              <a:rPr lang="en-US" dirty="0"/>
              <a:t>: break case and control areas up opposite directions into high and low weights.</a:t>
            </a:r>
          </a:p>
          <a:p>
            <a:pPr lvl="1"/>
            <a:r>
              <a:rPr lang="en-US" u="sng" dirty="0"/>
              <a:t>Surface 3</a:t>
            </a:r>
            <a:r>
              <a:rPr lang="en-US" dirty="0"/>
              <a:t>: follows the density of the cases.</a:t>
            </a:r>
          </a:p>
          <a:p>
            <a:pPr lvl="1"/>
            <a:r>
              <a:rPr lang="en-US" u="sng" dirty="0"/>
              <a:t>Surface 4</a:t>
            </a:r>
            <a:r>
              <a:rPr lang="en-US" dirty="0"/>
              <a:t>: follows the density of the controls.</a:t>
            </a:r>
          </a:p>
        </p:txBody>
      </p:sp>
      <p:pic>
        <p:nvPicPr>
          <p:cNvPr id="5" name="Picture 4" descr="A close up of a flag&#10;&#10;Description generated with very high confidence">
            <a:extLst>
              <a:ext uri="{FF2B5EF4-FFF2-40B4-BE49-F238E27FC236}">
                <a16:creationId xmlns:a16="http://schemas.microsoft.com/office/drawing/2014/main" id="{BE9B088C-40BC-4903-A273-2D1743FDA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744" y="444616"/>
            <a:ext cx="3386127" cy="2984383"/>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940E014D-4C05-4905-BEC6-83822178B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872" y="444614"/>
            <a:ext cx="3386128" cy="2984385"/>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FC5E6413-563B-4E09-A2D2-887E41F16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743" y="3412811"/>
            <a:ext cx="3386129" cy="2984385"/>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2B373CCA-718F-4909-982A-83D9E4D6A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5871" y="3412811"/>
            <a:ext cx="3386129" cy="2984386"/>
          </a:xfrm>
          <a:prstGeom prst="rect">
            <a:avLst/>
          </a:prstGeom>
        </p:spPr>
      </p:pic>
      <p:sp>
        <p:nvSpPr>
          <p:cNvPr id="6" name="Slide Number Placeholder 5">
            <a:extLst>
              <a:ext uri="{FF2B5EF4-FFF2-40B4-BE49-F238E27FC236}">
                <a16:creationId xmlns:a16="http://schemas.microsoft.com/office/drawing/2014/main" id="{0B6A5739-92D3-4B2B-8CBB-140867222D8A}"/>
              </a:ext>
            </a:extLst>
          </p:cNvPr>
          <p:cNvSpPr>
            <a:spLocks noGrp="1"/>
          </p:cNvSpPr>
          <p:nvPr>
            <p:ph type="sldNum" sz="quarter" idx="12"/>
          </p:nvPr>
        </p:nvSpPr>
        <p:spPr/>
        <p:txBody>
          <a:bodyPr/>
          <a:lstStyle/>
          <a:p>
            <a:fld id="{66C40A4B-DEA1-4156-B705-8D5429C25636}" type="slidenum">
              <a:rPr lang="en-US" smtClean="0"/>
              <a:t>18</a:t>
            </a:fld>
            <a:endParaRPr lang="en-US"/>
          </a:p>
        </p:txBody>
      </p:sp>
    </p:spTree>
    <p:extLst>
      <p:ext uri="{BB962C8B-B14F-4D97-AF65-F5344CB8AC3E}">
        <p14:creationId xmlns:p14="http://schemas.microsoft.com/office/powerpoint/2010/main" val="3158962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392E-8A85-4E2A-BE83-2A0526624875}"/>
              </a:ext>
            </a:extLst>
          </p:cNvPr>
          <p:cNvSpPr>
            <a:spLocks noGrp="1"/>
          </p:cNvSpPr>
          <p:nvPr>
            <p:ph type="title"/>
          </p:nvPr>
        </p:nvSpPr>
        <p:spPr>
          <a:xfrm>
            <a:off x="690155" y="107674"/>
            <a:ext cx="10515600" cy="1325563"/>
          </a:xfrm>
        </p:spPr>
        <p:txBody>
          <a:bodyPr>
            <a:normAutofit fontScale="90000"/>
          </a:bodyPr>
          <a:lstStyle/>
          <a:p>
            <a:r>
              <a:rPr lang="en-US" dirty="0"/>
              <a:t>Experiment: Results of Common Weight Surface for Cases and Controls</a:t>
            </a:r>
          </a:p>
        </p:txBody>
      </p:sp>
      <p:sp>
        <p:nvSpPr>
          <p:cNvPr id="3" name="Content Placeholder 2">
            <a:extLst>
              <a:ext uri="{FF2B5EF4-FFF2-40B4-BE49-F238E27FC236}">
                <a16:creationId xmlns:a16="http://schemas.microsoft.com/office/drawing/2014/main" id="{366FCF15-63B4-4703-BDC9-99A94061E29C}"/>
              </a:ext>
            </a:extLst>
          </p:cNvPr>
          <p:cNvSpPr>
            <a:spLocks noGrp="1"/>
          </p:cNvSpPr>
          <p:nvPr>
            <p:ph idx="1"/>
          </p:nvPr>
        </p:nvSpPr>
        <p:spPr>
          <a:xfrm>
            <a:off x="1120000" y="1825625"/>
            <a:ext cx="5152613" cy="4351338"/>
          </a:xfrm>
        </p:spPr>
        <p:txBody>
          <a:bodyPr/>
          <a:lstStyle/>
          <a:p>
            <a:r>
              <a:rPr lang="en-US" sz="2400" dirty="0"/>
              <a:t>Identical finding as in the motivational example:  </a:t>
            </a:r>
            <a:br>
              <a:rPr lang="en-US" sz="2400" dirty="0"/>
            </a:br>
            <a:r>
              <a:rPr lang="en-US" sz="2400" dirty="0">
                <a:sym typeface="Symbol"/>
              </a:rPr>
              <a:t></a:t>
            </a:r>
            <a:r>
              <a:rPr lang="en-US" sz="2400" dirty="0"/>
              <a:t> for identical numbers of case and control points no impact is observed on the log-relative risk surfaces. </a:t>
            </a:r>
          </a:p>
          <a:p>
            <a:endParaRPr lang="en-US" dirty="0"/>
          </a:p>
        </p:txBody>
      </p:sp>
      <p:pic>
        <p:nvPicPr>
          <p:cNvPr id="5" name="Picture 4" descr="A close up of a logo&#10;&#10;Description generated with very high confidence">
            <a:extLst>
              <a:ext uri="{FF2B5EF4-FFF2-40B4-BE49-F238E27FC236}">
                <a16:creationId xmlns:a16="http://schemas.microsoft.com/office/drawing/2014/main" id="{1D73A8A2-CA36-4598-B5E3-58013B6BB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819" y="1433237"/>
            <a:ext cx="2832089" cy="2496079"/>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6841A10B-7D8A-4547-AC0A-0ACE62C50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9908" y="1433237"/>
            <a:ext cx="2832090" cy="2496080"/>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24BFBC7-4DE3-45C8-8217-4B0B045884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7816" y="3929316"/>
            <a:ext cx="2832092" cy="249608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D868FDDC-CBA0-4C4F-8789-F80732B8F8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9910" y="3929316"/>
            <a:ext cx="2832090" cy="2496080"/>
          </a:xfrm>
          <a:prstGeom prst="rect">
            <a:avLst/>
          </a:prstGeom>
        </p:spPr>
      </p:pic>
      <p:pic>
        <p:nvPicPr>
          <p:cNvPr id="13" name="Picture 12">
            <a:extLst>
              <a:ext uri="{FF2B5EF4-FFF2-40B4-BE49-F238E27FC236}">
                <a16:creationId xmlns:a16="http://schemas.microsoft.com/office/drawing/2014/main" id="{6A843D6A-E1B9-4607-BB95-B02C803FB9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5722" y="3929315"/>
            <a:ext cx="2832092" cy="2496083"/>
          </a:xfrm>
          <a:prstGeom prst="rect">
            <a:avLst/>
          </a:prstGeom>
        </p:spPr>
      </p:pic>
      <p:sp>
        <p:nvSpPr>
          <p:cNvPr id="6" name="Slide Number Placeholder 5">
            <a:extLst>
              <a:ext uri="{FF2B5EF4-FFF2-40B4-BE49-F238E27FC236}">
                <a16:creationId xmlns:a16="http://schemas.microsoft.com/office/drawing/2014/main" id="{7318ACB4-B9B7-4050-A283-83E79FF0668F}"/>
              </a:ext>
            </a:extLst>
          </p:cNvPr>
          <p:cNvSpPr>
            <a:spLocks noGrp="1"/>
          </p:cNvSpPr>
          <p:nvPr>
            <p:ph type="sldNum" sz="quarter" idx="12"/>
          </p:nvPr>
        </p:nvSpPr>
        <p:spPr/>
        <p:txBody>
          <a:bodyPr/>
          <a:lstStyle/>
          <a:p>
            <a:fld id="{66C40A4B-DEA1-4156-B705-8D5429C25636}" type="slidenum">
              <a:rPr lang="en-US" smtClean="0"/>
              <a:t>19</a:t>
            </a:fld>
            <a:endParaRPr lang="en-US"/>
          </a:p>
        </p:txBody>
      </p:sp>
    </p:spTree>
    <p:extLst>
      <p:ext uri="{BB962C8B-B14F-4D97-AF65-F5344CB8AC3E}">
        <p14:creationId xmlns:p14="http://schemas.microsoft.com/office/powerpoint/2010/main" val="1125391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9E95-B786-4C0A-A6C7-BF43ECAA41A3}"/>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2E894E60-5E6E-4074-BB7D-247711030579}"/>
              </a:ext>
            </a:extLst>
          </p:cNvPr>
          <p:cNvSpPr>
            <a:spLocks noGrp="1"/>
          </p:cNvSpPr>
          <p:nvPr>
            <p:ph idx="1"/>
          </p:nvPr>
        </p:nvSpPr>
        <p:spPr>
          <a:xfrm>
            <a:off x="979100" y="1380354"/>
            <a:ext cx="10233800" cy="5341121"/>
          </a:xfrm>
        </p:spPr>
        <p:txBody>
          <a:bodyPr>
            <a:normAutofit/>
          </a:bodyPr>
          <a:lstStyle/>
          <a:p>
            <a:r>
              <a:rPr lang="en-US" dirty="0"/>
              <a:t>Log-relative risk kernel densities is a point pattern method that is frequently used to investigate the spatial distribution of cases relative to their underlying controls.</a:t>
            </a:r>
          </a:p>
          <a:p>
            <a:r>
              <a:rPr lang="en-US" dirty="0"/>
              <a:t>Usually, each case and control location is based on a single incidence rather than on aggregated values.</a:t>
            </a:r>
          </a:p>
          <a:p>
            <a:r>
              <a:rPr lang="en-US" dirty="0"/>
              <a:t>If cases and controls are aggregates, each point must be weighted by its underlying aggregate size.</a:t>
            </a:r>
          </a:p>
          <a:p>
            <a:r>
              <a:rPr lang="en-US" dirty="0"/>
              <a:t>Motivational example: </a:t>
            </a:r>
            <a:r>
              <a:rPr lang="en-US" dirty="0" err="1"/>
              <a:t>Priyanka</a:t>
            </a:r>
            <a:r>
              <a:rPr lang="en-US" dirty="0"/>
              <a:t> </a:t>
            </a:r>
            <a:r>
              <a:rPr lang="en-US" dirty="0" err="1"/>
              <a:t>Vyas’s</a:t>
            </a:r>
            <a:r>
              <a:rPr lang="en-US" dirty="0"/>
              <a:t> Ph.D. research (2017):</a:t>
            </a:r>
          </a:p>
          <a:p>
            <a:pPr lvl="1"/>
            <a:r>
              <a:rPr lang="en-US" dirty="0"/>
              <a:t>See evaluated spatial mismatch between primary health care facilities (cases) and the health care demand (controls) in Bangladesh. </a:t>
            </a:r>
          </a:p>
          <a:p>
            <a:pPr lvl="1"/>
            <a:r>
              <a:rPr lang="en-US" dirty="0"/>
              <a:t>No reliable estimates for the demand (population in an small area) were available, therefore the distribution of elementary schools was used as proxy to measure the demand. </a:t>
            </a:r>
          </a:p>
        </p:txBody>
      </p:sp>
      <p:sp>
        <p:nvSpPr>
          <p:cNvPr id="5" name="Slide Number Placeholder 4">
            <a:extLst>
              <a:ext uri="{FF2B5EF4-FFF2-40B4-BE49-F238E27FC236}">
                <a16:creationId xmlns:a16="http://schemas.microsoft.com/office/drawing/2014/main" id="{E5A718C3-78A4-4826-814B-79B843901E1D}"/>
              </a:ext>
            </a:extLst>
          </p:cNvPr>
          <p:cNvSpPr>
            <a:spLocks noGrp="1"/>
          </p:cNvSpPr>
          <p:nvPr>
            <p:ph type="sldNum" sz="quarter" idx="12"/>
          </p:nvPr>
        </p:nvSpPr>
        <p:spPr/>
        <p:txBody>
          <a:bodyPr/>
          <a:lstStyle/>
          <a:p>
            <a:fld id="{66C40A4B-DEA1-4156-B705-8D5429C25636}" type="slidenum">
              <a:rPr lang="en-US" smtClean="0"/>
              <a:t>2</a:t>
            </a:fld>
            <a:endParaRPr lang="en-US"/>
          </a:p>
        </p:txBody>
      </p:sp>
    </p:spTree>
    <p:extLst>
      <p:ext uri="{BB962C8B-B14F-4D97-AF65-F5344CB8AC3E}">
        <p14:creationId xmlns:p14="http://schemas.microsoft.com/office/powerpoint/2010/main" val="3651771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83B1-B00C-45FA-BF9A-1B030A8D4A05}"/>
              </a:ext>
            </a:extLst>
          </p:cNvPr>
          <p:cNvSpPr>
            <a:spLocks noGrp="1"/>
          </p:cNvSpPr>
          <p:nvPr>
            <p:ph type="title"/>
          </p:nvPr>
        </p:nvSpPr>
        <p:spPr/>
        <p:txBody>
          <a:bodyPr>
            <a:noAutofit/>
          </a:bodyPr>
          <a:lstStyle/>
          <a:p>
            <a:r>
              <a:rPr lang="en-US" sz="4400" dirty="0"/>
              <a:t>Experiment: Impact of Decreasing number of cases under a common Weight Surface</a:t>
            </a:r>
          </a:p>
        </p:txBody>
      </p:sp>
      <p:sp>
        <p:nvSpPr>
          <p:cNvPr id="3" name="Content Placeholder 2">
            <a:extLst>
              <a:ext uri="{FF2B5EF4-FFF2-40B4-BE49-F238E27FC236}">
                <a16:creationId xmlns:a16="http://schemas.microsoft.com/office/drawing/2014/main" id="{CE097B8E-7946-41E9-9395-8B075B25E8E8}"/>
              </a:ext>
            </a:extLst>
          </p:cNvPr>
          <p:cNvSpPr>
            <a:spLocks noGrp="1"/>
          </p:cNvSpPr>
          <p:nvPr>
            <p:ph idx="1"/>
          </p:nvPr>
        </p:nvSpPr>
        <p:spPr/>
        <p:txBody>
          <a:bodyPr/>
          <a:lstStyle/>
          <a:p>
            <a:r>
              <a:rPr lang="en-US" dirty="0"/>
              <a:t>Thinning the number of cases has up to random variations in the simulations of the significance pattern on impact</a:t>
            </a:r>
          </a:p>
          <a:p>
            <a:endParaRPr lang="en-US" dirty="0"/>
          </a:p>
        </p:txBody>
      </p:sp>
      <p:pic>
        <p:nvPicPr>
          <p:cNvPr id="4" name="Picture 3" descr="A close up of a logo&#10;&#10;Description generated with very high confidence">
            <a:extLst>
              <a:ext uri="{FF2B5EF4-FFF2-40B4-BE49-F238E27FC236}">
                <a16:creationId xmlns:a16="http://schemas.microsoft.com/office/drawing/2014/main" id="{01C39C40-EA32-42D4-99B7-0EC8E094C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28" y="3031705"/>
            <a:ext cx="3773996" cy="3326234"/>
          </a:xfrm>
          <a:prstGeom prst="rect">
            <a:avLst/>
          </a:prstGeom>
        </p:spPr>
      </p:pic>
      <p:pic>
        <p:nvPicPr>
          <p:cNvPr id="6" name="Picture 5">
            <a:extLst>
              <a:ext uri="{FF2B5EF4-FFF2-40B4-BE49-F238E27FC236}">
                <a16:creationId xmlns:a16="http://schemas.microsoft.com/office/drawing/2014/main" id="{11E5D92C-1EBB-4407-B466-60ED499357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1720" y="3031704"/>
            <a:ext cx="3773996" cy="3326233"/>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CFFAE219-FE1C-4098-B914-6DFBE9AE34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7724" y="3031705"/>
            <a:ext cx="3773996" cy="3326233"/>
          </a:xfrm>
          <a:prstGeom prst="rect">
            <a:avLst/>
          </a:prstGeom>
        </p:spPr>
      </p:pic>
      <p:sp>
        <p:nvSpPr>
          <p:cNvPr id="7" name="Slide Number Placeholder 6">
            <a:extLst>
              <a:ext uri="{FF2B5EF4-FFF2-40B4-BE49-F238E27FC236}">
                <a16:creationId xmlns:a16="http://schemas.microsoft.com/office/drawing/2014/main" id="{6AE708A9-806B-4520-8B45-0BF2E88E653D}"/>
              </a:ext>
            </a:extLst>
          </p:cNvPr>
          <p:cNvSpPr>
            <a:spLocks noGrp="1"/>
          </p:cNvSpPr>
          <p:nvPr>
            <p:ph type="sldNum" sz="quarter" idx="12"/>
          </p:nvPr>
        </p:nvSpPr>
        <p:spPr/>
        <p:txBody>
          <a:bodyPr/>
          <a:lstStyle/>
          <a:p>
            <a:fld id="{66C40A4B-DEA1-4156-B705-8D5429C25636}" type="slidenum">
              <a:rPr lang="en-US" smtClean="0"/>
              <a:t>20</a:t>
            </a:fld>
            <a:endParaRPr lang="en-US"/>
          </a:p>
        </p:txBody>
      </p:sp>
    </p:spTree>
    <p:extLst>
      <p:ext uri="{BB962C8B-B14F-4D97-AF65-F5344CB8AC3E}">
        <p14:creationId xmlns:p14="http://schemas.microsoft.com/office/powerpoint/2010/main" val="2497350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760C-4415-48AC-8E2C-6768F010A35E}"/>
              </a:ext>
            </a:extLst>
          </p:cNvPr>
          <p:cNvSpPr>
            <a:spLocks noGrp="1"/>
          </p:cNvSpPr>
          <p:nvPr>
            <p:ph type="title"/>
          </p:nvPr>
        </p:nvSpPr>
        <p:spPr>
          <a:xfrm>
            <a:off x="306977" y="77742"/>
            <a:ext cx="11618894" cy="1325563"/>
          </a:xfrm>
        </p:spPr>
        <p:txBody>
          <a:bodyPr>
            <a:noAutofit/>
          </a:bodyPr>
          <a:lstStyle/>
          <a:p>
            <a:r>
              <a:rPr lang="en-US" sz="4400" dirty="0"/>
              <a:t>Experiment: Results of Differential Weight Surfaces for Cases and Controls (I)</a:t>
            </a:r>
          </a:p>
        </p:txBody>
      </p:sp>
      <p:sp>
        <p:nvSpPr>
          <p:cNvPr id="3" name="Content Placeholder 2">
            <a:extLst>
              <a:ext uri="{FF2B5EF4-FFF2-40B4-BE49-F238E27FC236}">
                <a16:creationId xmlns:a16="http://schemas.microsoft.com/office/drawing/2014/main" id="{D1BAC063-56BF-49B8-941B-3EEEA9DA592C}"/>
              </a:ext>
            </a:extLst>
          </p:cNvPr>
          <p:cNvSpPr>
            <a:spLocks noGrp="1"/>
          </p:cNvSpPr>
          <p:nvPr>
            <p:ph idx="1"/>
          </p:nvPr>
        </p:nvSpPr>
        <p:spPr>
          <a:xfrm>
            <a:off x="275269" y="1563164"/>
            <a:ext cx="6283284" cy="1751351"/>
          </a:xfrm>
        </p:spPr>
        <p:txBody>
          <a:bodyPr>
            <a:normAutofit/>
          </a:bodyPr>
          <a:lstStyle/>
          <a:p>
            <a:r>
              <a:rPr lang="en-US" dirty="0"/>
              <a:t>For same number of cases and controls:</a:t>
            </a:r>
          </a:p>
          <a:p>
            <a:pPr lvl="1"/>
            <a:r>
              <a:rPr lang="en-US" dirty="0"/>
              <a:t>The alternating pattern of surface 1 and 2 splits the case and control areas in the middle</a:t>
            </a:r>
          </a:p>
          <a:p>
            <a:endParaRPr lang="en-US" dirty="0"/>
          </a:p>
        </p:txBody>
      </p:sp>
      <p:pic>
        <p:nvPicPr>
          <p:cNvPr id="5" name="Picture 4" descr="A close up of a map&#10;&#10;Description generated with high confidence">
            <a:extLst>
              <a:ext uri="{FF2B5EF4-FFF2-40B4-BE49-F238E27FC236}">
                <a16:creationId xmlns:a16="http://schemas.microsoft.com/office/drawing/2014/main" id="{ADC7EF6D-B22D-480A-8017-1A5CE0624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65" y="3529367"/>
            <a:ext cx="3232684" cy="2849145"/>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BDCA3988-6DDC-43AF-9EA3-830DEC667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749" y="3529367"/>
            <a:ext cx="3232684" cy="2849147"/>
          </a:xfrm>
          <a:prstGeom prst="rect">
            <a:avLst/>
          </a:prstGeom>
        </p:spPr>
      </p:pic>
      <p:sp>
        <p:nvSpPr>
          <p:cNvPr id="6" name="Slide Number Placeholder 5">
            <a:extLst>
              <a:ext uri="{FF2B5EF4-FFF2-40B4-BE49-F238E27FC236}">
                <a16:creationId xmlns:a16="http://schemas.microsoft.com/office/drawing/2014/main" id="{A1627B47-BFD5-417B-9E24-895BB8C03796}"/>
              </a:ext>
            </a:extLst>
          </p:cNvPr>
          <p:cNvSpPr>
            <a:spLocks noGrp="1"/>
          </p:cNvSpPr>
          <p:nvPr>
            <p:ph type="sldNum" sz="quarter" idx="12"/>
          </p:nvPr>
        </p:nvSpPr>
        <p:spPr/>
        <p:txBody>
          <a:bodyPr/>
          <a:lstStyle/>
          <a:p>
            <a:fld id="{66C40A4B-DEA1-4156-B705-8D5429C25636}" type="slidenum">
              <a:rPr lang="en-US" smtClean="0"/>
              <a:t>21</a:t>
            </a:fld>
            <a:endParaRPr lang="en-US"/>
          </a:p>
        </p:txBody>
      </p:sp>
      <p:pic>
        <p:nvPicPr>
          <p:cNvPr id="4" name="Picture 3">
            <a:extLst>
              <a:ext uri="{FF2B5EF4-FFF2-40B4-BE49-F238E27FC236}">
                <a16:creationId xmlns:a16="http://schemas.microsoft.com/office/drawing/2014/main" id="{E8368397-B388-472D-9C71-36696AC3BB7E}"/>
              </a:ext>
            </a:extLst>
          </p:cNvPr>
          <p:cNvPicPr>
            <a:picLocks noChangeAspect="1"/>
          </p:cNvPicPr>
          <p:nvPr/>
        </p:nvPicPr>
        <p:blipFill>
          <a:blip r:embed="rId5"/>
          <a:stretch>
            <a:fillRect/>
          </a:stretch>
        </p:blipFill>
        <p:spPr>
          <a:xfrm>
            <a:off x="8050881" y="3314516"/>
            <a:ext cx="1950399" cy="1715369"/>
          </a:xfrm>
          <a:prstGeom prst="rect">
            <a:avLst/>
          </a:prstGeom>
        </p:spPr>
      </p:pic>
      <p:pic>
        <p:nvPicPr>
          <p:cNvPr id="8" name="Picture 7">
            <a:extLst>
              <a:ext uri="{FF2B5EF4-FFF2-40B4-BE49-F238E27FC236}">
                <a16:creationId xmlns:a16="http://schemas.microsoft.com/office/drawing/2014/main" id="{C720A6D0-A1EA-438F-AEDB-47813DAD2E56}"/>
              </a:ext>
            </a:extLst>
          </p:cNvPr>
          <p:cNvPicPr>
            <a:picLocks noChangeAspect="1"/>
          </p:cNvPicPr>
          <p:nvPr/>
        </p:nvPicPr>
        <p:blipFill>
          <a:blip r:embed="rId6"/>
          <a:stretch>
            <a:fillRect/>
          </a:stretch>
        </p:blipFill>
        <p:spPr>
          <a:xfrm>
            <a:off x="9978980" y="3314516"/>
            <a:ext cx="1946891" cy="1715368"/>
          </a:xfrm>
          <a:prstGeom prst="rect">
            <a:avLst/>
          </a:prstGeom>
        </p:spPr>
      </p:pic>
      <p:pic>
        <p:nvPicPr>
          <p:cNvPr id="10" name="Picture 9">
            <a:extLst>
              <a:ext uri="{FF2B5EF4-FFF2-40B4-BE49-F238E27FC236}">
                <a16:creationId xmlns:a16="http://schemas.microsoft.com/office/drawing/2014/main" id="{7E87D47A-38DB-4D50-9F24-F727FAA0637E}"/>
              </a:ext>
            </a:extLst>
          </p:cNvPr>
          <p:cNvPicPr>
            <a:picLocks noChangeAspect="1"/>
          </p:cNvPicPr>
          <p:nvPr/>
        </p:nvPicPr>
        <p:blipFill>
          <a:blip r:embed="rId7"/>
          <a:stretch>
            <a:fillRect/>
          </a:stretch>
        </p:blipFill>
        <p:spPr>
          <a:xfrm>
            <a:off x="9988376" y="1617147"/>
            <a:ext cx="1937495" cy="1709768"/>
          </a:xfrm>
          <a:prstGeom prst="rect">
            <a:avLst/>
          </a:prstGeom>
        </p:spPr>
      </p:pic>
      <p:pic>
        <p:nvPicPr>
          <p:cNvPr id="12" name="Picture 11">
            <a:extLst>
              <a:ext uri="{FF2B5EF4-FFF2-40B4-BE49-F238E27FC236}">
                <a16:creationId xmlns:a16="http://schemas.microsoft.com/office/drawing/2014/main" id="{40306EC6-78EF-4081-92F2-8E3F096008C4}"/>
              </a:ext>
            </a:extLst>
          </p:cNvPr>
          <p:cNvPicPr>
            <a:picLocks noChangeAspect="1"/>
          </p:cNvPicPr>
          <p:nvPr/>
        </p:nvPicPr>
        <p:blipFill>
          <a:blip r:embed="rId8"/>
          <a:stretch>
            <a:fillRect/>
          </a:stretch>
        </p:blipFill>
        <p:spPr>
          <a:xfrm>
            <a:off x="8050881" y="1614881"/>
            <a:ext cx="1937495" cy="1709768"/>
          </a:xfrm>
          <a:prstGeom prst="rect">
            <a:avLst/>
          </a:prstGeom>
        </p:spPr>
      </p:pic>
      <p:pic>
        <p:nvPicPr>
          <p:cNvPr id="13" name="Picture 12">
            <a:extLst>
              <a:ext uri="{FF2B5EF4-FFF2-40B4-BE49-F238E27FC236}">
                <a16:creationId xmlns:a16="http://schemas.microsoft.com/office/drawing/2014/main" id="{EB3DB3F8-9B7B-4493-9F19-881C12EA156A}"/>
              </a:ext>
            </a:extLst>
          </p:cNvPr>
          <p:cNvPicPr>
            <a:picLocks noChangeAspect="1"/>
          </p:cNvPicPr>
          <p:nvPr/>
        </p:nvPicPr>
        <p:blipFill>
          <a:blip r:embed="rId9"/>
          <a:stretch>
            <a:fillRect/>
          </a:stretch>
        </p:blipFill>
        <p:spPr>
          <a:xfrm>
            <a:off x="8050881" y="5022018"/>
            <a:ext cx="1946891" cy="1712427"/>
          </a:xfrm>
          <a:prstGeom prst="rect">
            <a:avLst/>
          </a:prstGeom>
        </p:spPr>
      </p:pic>
      <p:sp>
        <p:nvSpPr>
          <p:cNvPr id="9" name="TextBox 8"/>
          <p:cNvSpPr txBox="1"/>
          <p:nvPr/>
        </p:nvSpPr>
        <p:spPr>
          <a:xfrm>
            <a:off x="7949085" y="1114702"/>
            <a:ext cx="3406892" cy="523220"/>
          </a:xfrm>
          <a:prstGeom prst="rect">
            <a:avLst/>
          </a:prstGeom>
          <a:noFill/>
        </p:spPr>
        <p:txBody>
          <a:bodyPr wrap="square" rtlCol="0">
            <a:spAutoFit/>
          </a:bodyPr>
          <a:lstStyle/>
          <a:p>
            <a:r>
              <a:rPr lang="en-US" sz="2800" dirty="0"/>
              <a:t>Input Surfaces:</a:t>
            </a:r>
          </a:p>
        </p:txBody>
      </p:sp>
    </p:spTree>
    <p:extLst>
      <p:ext uri="{BB962C8B-B14F-4D97-AF65-F5344CB8AC3E}">
        <p14:creationId xmlns:p14="http://schemas.microsoft.com/office/powerpoint/2010/main" val="1940707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420D5-EEF2-482F-82FC-3C2017C7B488}"/>
              </a:ext>
            </a:extLst>
          </p:cNvPr>
          <p:cNvSpPr>
            <a:spLocks noGrp="1"/>
          </p:cNvSpPr>
          <p:nvPr>
            <p:ph type="title"/>
          </p:nvPr>
        </p:nvSpPr>
        <p:spPr>
          <a:xfrm>
            <a:off x="246015" y="93234"/>
            <a:ext cx="11530561" cy="1325563"/>
          </a:xfrm>
        </p:spPr>
        <p:txBody>
          <a:bodyPr>
            <a:normAutofit fontScale="90000"/>
          </a:bodyPr>
          <a:lstStyle/>
          <a:p>
            <a:r>
              <a:rPr lang="en-US" dirty="0"/>
              <a:t>Experiment: Results of Differential Weight Surfaces for Cases and Controls (II)</a:t>
            </a:r>
          </a:p>
        </p:txBody>
      </p:sp>
      <p:sp>
        <p:nvSpPr>
          <p:cNvPr id="3" name="Content Placeholder 2">
            <a:extLst>
              <a:ext uri="{FF2B5EF4-FFF2-40B4-BE49-F238E27FC236}">
                <a16:creationId xmlns:a16="http://schemas.microsoft.com/office/drawing/2014/main" id="{2A182150-C2ED-4C40-AB66-211E1EDA4263}"/>
              </a:ext>
            </a:extLst>
          </p:cNvPr>
          <p:cNvSpPr>
            <a:spLocks noGrp="1"/>
          </p:cNvSpPr>
          <p:nvPr>
            <p:ph idx="1"/>
          </p:nvPr>
        </p:nvSpPr>
        <p:spPr>
          <a:xfrm>
            <a:off x="372653" y="1306263"/>
            <a:ext cx="6459453" cy="2579937"/>
          </a:xfrm>
        </p:spPr>
        <p:txBody>
          <a:bodyPr>
            <a:normAutofit/>
          </a:bodyPr>
          <a:lstStyle/>
          <a:p>
            <a:r>
              <a:rPr lang="en-US" dirty="0"/>
              <a:t>For same number of cases and controls:</a:t>
            </a:r>
          </a:p>
          <a:p>
            <a:pPr lvl="1"/>
            <a:r>
              <a:rPr lang="en-US" dirty="0"/>
              <a:t>Weight surfaces matching the case and control intensities intensify the log-relative risk pattern </a:t>
            </a:r>
          </a:p>
          <a:p>
            <a:pPr lvl="1"/>
            <a:r>
              <a:rPr lang="en-US" dirty="0"/>
              <a:t>Weight surfaces opposing the case and control intensities diminish the log-relative risk pattern. </a:t>
            </a:r>
          </a:p>
          <a:p>
            <a:pPr lvl="1"/>
            <a:endParaRPr lang="en-US" dirty="0"/>
          </a:p>
          <a:p>
            <a:endParaRPr lang="en-US" dirty="0"/>
          </a:p>
        </p:txBody>
      </p:sp>
      <p:sp>
        <p:nvSpPr>
          <p:cNvPr id="4" name="Slide Number Placeholder 3">
            <a:extLst>
              <a:ext uri="{FF2B5EF4-FFF2-40B4-BE49-F238E27FC236}">
                <a16:creationId xmlns:a16="http://schemas.microsoft.com/office/drawing/2014/main" id="{6A5A8480-094A-44E6-8389-B5D64A033ABB}"/>
              </a:ext>
            </a:extLst>
          </p:cNvPr>
          <p:cNvSpPr>
            <a:spLocks noGrp="1"/>
          </p:cNvSpPr>
          <p:nvPr>
            <p:ph type="sldNum" sz="quarter" idx="12"/>
          </p:nvPr>
        </p:nvSpPr>
        <p:spPr>
          <a:xfrm>
            <a:off x="8563822" y="6364354"/>
            <a:ext cx="2743200" cy="365125"/>
          </a:xfrm>
        </p:spPr>
        <p:txBody>
          <a:bodyPr/>
          <a:lstStyle/>
          <a:p>
            <a:fld id="{66C40A4B-DEA1-4156-B705-8D5429C25636}" type="slidenum">
              <a:rPr lang="en-US" sz="2000" smtClean="0"/>
              <a:t>22</a:t>
            </a:fld>
            <a:endParaRPr lang="en-US" dirty="0"/>
          </a:p>
        </p:txBody>
      </p:sp>
      <p:pic>
        <p:nvPicPr>
          <p:cNvPr id="5" name="Picture 4">
            <a:extLst>
              <a:ext uri="{FF2B5EF4-FFF2-40B4-BE49-F238E27FC236}">
                <a16:creationId xmlns:a16="http://schemas.microsoft.com/office/drawing/2014/main" id="{13CE296B-E8B4-414F-9F68-6B10D2999B11}"/>
              </a:ext>
            </a:extLst>
          </p:cNvPr>
          <p:cNvPicPr>
            <a:picLocks noChangeAspect="1"/>
          </p:cNvPicPr>
          <p:nvPr/>
        </p:nvPicPr>
        <p:blipFill>
          <a:blip r:embed="rId3"/>
          <a:stretch>
            <a:fillRect/>
          </a:stretch>
        </p:blipFill>
        <p:spPr>
          <a:xfrm>
            <a:off x="497792" y="3871633"/>
            <a:ext cx="3280310" cy="2890570"/>
          </a:xfrm>
          <a:prstGeom prst="rect">
            <a:avLst/>
          </a:prstGeom>
        </p:spPr>
      </p:pic>
      <p:pic>
        <p:nvPicPr>
          <p:cNvPr id="6" name="Picture 5">
            <a:extLst>
              <a:ext uri="{FF2B5EF4-FFF2-40B4-BE49-F238E27FC236}">
                <a16:creationId xmlns:a16="http://schemas.microsoft.com/office/drawing/2014/main" id="{39AE7463-F193-417C-82FC-6F952ECD80FA}"/>
              </a:ext>
            </a:extLst>
          </p:cNvPr>
          <p:cNvPicPr>
            <a:picLocks noChangeAspect="1"/>
          </p:cNvPicPr>
          <p:nvPr/>
        </p:nvPicPr>
        <p:blipFill>
          <a:blip r:embed="rId4"/>
          <a:stretch>
            <a:fillRect/>
          </a:stretch>
        </p:blipFill>
        <p:spPr>
          <a:xfrm>
            <a:off x="3778102" y="3871633"/>
            <a:ext cx="3280310" cy="2890570"/>
          </a:xfrm>
          <a:prstGeom prst="rect">
            <a:avLst/>
          </a:prstGeom>
        </p:spPr>
      </p:pic>
      <p:pic>
        <p:nvPicPr>
          <p:cNvPr id="8" name="Picture 7">
            <a:extLst>
              <a:ext uri="{FF2B5EF4-FFF2-40B4-BE49-F238E27FC236}">
                <a16:creationId xmlns:a16="http://schemas.microsoft.com/office/drawing/2014/main" id="{E8667BEC-B5D1-4249-9B42-9926941B5FFA}"/>
              </a:ext>
            </a:extLst>
          </p:cNvPr>
          <p:cNvPicPr>
            <a:picLocks noChangeAspect="1"/>
          </p:cNvPicPr>
          <p:nvPr/>
        </p:nvPicPr>
        <p:blipFill>
          <a:blip r:embed="rId5"/>
          <a:stretch>
            <a:fillRect/>
          </a:stretch>
        </p:blipFill>
        <p:spPr>
          <a:xfrm>
            <a:off x="8094267" y="1853308"/>
            <a:ext cx="1841155" cy="1627068"/>
          </a:xfrm>
          <a:prstGeom prst="rect">
            <a:avLst/>
          </a:prstGeom>
        </p:spPr>
      </p:pic>
      <p:pic>
        <p:nvPicPr>
          <p:cNvPr id="9" name="Picture 8">
            <a:extLst>
              <a:ext uri="{FF2B5EF4-FFF2-40B4-BE49-F238E27FC236}">
                <a16:creationId xmlns:a16="http://schemas.microsoft.com/office/drawing/2014/main" id="{05D1FCE6-377C-4E30-B4EA-0FA32FB5C287}"/>
              </a:ext>
            </a:extLst>
          </p:cNvPr>
          <p:cNvPicPr>
            <a:picLocks noChangeAspect="1"/>
          </p:cNvPicPr>
          <p:nvPr/>
        </p:nvPicPr>
        <p:blipFill>
          <a:blip r:embed="rId6"/>
          <a:stretch>
            <a:fillRect/>
          </a:stretch>
        </p:blipFill>
        <p:spPr>
          <a:xfrm>
            <a:off x="9935422" y="1853309"/>
            <a:ext cx="1841154" cy="1627067"/>
          </a:xfrm>
          <a:prstGeom prst="rect">
            <a:avLst/>
          </a:prstGeom>
        </p:spPr>
      </p:pic>
      <p:pic>
        <p:nvPicPr>
          <p:cNvPr id="10" name="Picture 9">
            <a:extLst>
              <a:ext uri="{FF2B5EF4-FFF2-40B4-BE49-F238E27FC236}">
                <a16:creationId xmlns:a16="http://schemas.microsoft.com/office/drawing/2014/main" id="{AB59355D-9B41-4ED5-AC6A-58DF1A0C9CE3}"/>
              </a:ext>
            </a:extLst>
          </p:cNvPr>
          <p:cNvPicPr>
            <a:picLocks noChangeAspect="1"/>
          </p:cNvPicPr>
          <p:nvPr/>
        </p:nvPicPr>
        <p:blipFill>
          <a:blip r:embed="rId7"/>
          <a:stretch>
            <a:fillRect/>
          </a:stretch>
        </p:blipFill>
        <p:spPr>
          <a:xfrm>
            <a:off x="8094266" y="3474913"/>
            <a:ext cx="1841156" cy="1619290"/>
          </a:xfrm>
          <a:prstGeom prst="rect">
            <a:avLst/>
          </a:prstGeom>
        </p:spPr>
      </p:pic>
      <p:pic>
        <p:nvPicPr>
          <p:cNvPr id="11" name="Picture 10">
            <a:extLst>
              <a:ext uri="{FF2B5EF4-FFF2-40B4-BE49-F238E27FC236}">
                <a16:creationId xmlns:a16="http://schemas.microsoft.com/office/drawing/2014/main" id="{23478125-DDDF-4911-B110-478FFA23870A}"/>
              </a:ext>
            </a:extLst>
          </p:cNvPr>
          <p:cNvPicPr>
            <a:picLocks noChangeAspect="1"/>
          </p:cNvPicPr>
          <p:nvPr/>
        </p:nvPicPr>
        <p:blipFill>
          <a:blip r:embed="rId8"/>
          <a:stretch>
            <a:fillRect/>
          </a:stretch>
        </p:blipFill>
        <p:spPr>
          <a:xfrm>
            <a:off x="9935421" y="3480376"/>
            <a:ext cx="1841157" cy="1622209"/>
          </a:xfrm>
          <a:prstGeom prst="rect">
            <a:avLst/>
          </a:prstGeom>
        </p:spPr>
      </p:pic>
      <p:pic>
        <p:nvPicPr>
          <p:cNvPr id="12" name="Picture 11">
            <a:extLst>
              <a:ext uri="{FF2B5EF4-FFF2-40B4-BE49-F238E27FC236}">
                <a16:creationId xmlns:a16="http://schemas.microsoft.com/office/drawing/2014/main" id="{2AC4422D-501A-47DC-90D1-DD3BF1B7CD63}"/>
              </a:ext>
            </a:extLst>
          </p:cNvPr>
          <p:cNvPicPr>
            <a:picLocks noChangeAspect="1"/>
          </p:cNvPicPr>
          <p:nvPr/>
        </p:nvPicPr>
        <p:blipFill>
          <a:blip r:embed="rId9"/>
          <a:stretch>
            <a:fillRect/>
          </a:stretch>
        </p:blipFill>
        <p:spPr>
          <a:xfrm>
            <a:off x="8094266" y="5094203"/>
            <a:ext cx="1841154" cy="1621831"/>
          </a:xfrm>
          <a:prstGeom prst="rect">
            <a:avLst/>
          </a:prstGeom>
        </p:spPr>
      </p:pic>
      <p:sp>
        <p:nvSpPr>
          <p:cNvPr id="13" name="TextBox 12"/>
          <p:cNvSpPr txBox="1"/>
          <p:nvPr/>
        </p:nvSpPr>
        <p:spPr>
          <a:xfrm>
            <a:off x="7949085" y="1306264"/>
            <a:ext cx="3406892" cy="523220"/>
          </a:xfrm>
          <a:prstGeom prst="rect">
            <a:avLst/>
          </a:prstGeom>
          <a:noFill/>
        </p:spPr>
        <p:txBody>
          <a:bodyPr wrap="square" rtlCol="0">
            <a:spAutoFit/>
          </a:bodyPr>
          <a:lstStyle/>
          <a:p>
            <a:r>
              <a:rPr lang="en-US" sz="2800" dirty="0"/>
              <a:t>Input Surfaces:</a:t>
            </a:r>
          </a:p>
        </p:txBody>
      </p:sp>
    </p:spTree>
    <p:extLst>
      <p:ext uri="{BB962C8B-B14F-4D97-AF65-F5344CB8AC3E}">
        <p14:creationId xmlns:p14="http://schemas.microsoft.com/office/powerpoint/2010/main" val="1924175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F7D2-293E-40B8-BB3C-CD1179531B01}"/>
              </a:ext>
            </a:extLst>
          </p:cNvPr>
          <p:cNvSpPr>
            <a:spLocks noGrp="1"/>
          </p:cNvSpPr>
          <p:nvPr>
            <p:ph type="title"/>
          </p:nvPr>
        </p:nvSpPr>
        <p:spPr/>
        <p:txBody>
          <a:bodyPr/>
          <a:lstStyle/>
          <a:p>
            <a:r>
              <a:rPr lang="en-US" dirty="0"/>
              <a:t>Using Parallel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37274A-87C9-4CC7-AB7D-6D372E99E4F4}"/>
                  </a:ext>
                </a:extLst>
              </p:cNvPr>
              <p:cNvSpPr>
                <a:spLocks noGrp="1"/>
              </p:cNvSpPr>
              <p:nvPr>
                <p:ph idx="1"/>
              </p:nvPr>
            </p:nvSpPr>
            <p:spPr/>
            <p:txBody>
              <a:bodyPr>
                <a:normAutofit/>
              </a:bodyPr>
              <a:lstStyle/>
              <a:p>
                <a:r>
                  <a:rPr lang="en-US" altLang="zh-CN" dirty="0"/>
                  <a:t>Evaluating 999 simulations took approximated ??? on my antique laptop.</a:t>
                </a:r>
              </a:p>
              <a:p>
                <a:r>
                  <a:rPr lang="en-US" altLang="zh-CN" dirty="0"/>
                  <a:t>A kernel density estimate at one location </a:t>
                </a:r>
                <a14:m>
                  <m:oMath xmlns:m="http://schemas.openxmlformats.org/officeDocument/2006/math">
                    <m:r>
                      <a:rPr lang="en-US" altLang="zh-CN" b="0" i="1" smtClean="0">
                        <a:latin typeface="Cambria Math"/>
                      </a:rPr>
                      <m:t>𝑠</m:t>
                    </m:r>
                  </m:oMath>
                </a14:m>
                <a:r>
                  <a:rPr lang="en-US" altLang="zh-CN" dirty="0"/>
                  <a:t> do not depend on the kernel density estimate at another location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a:rPr>
                          <m:t>𝑠</m:t>
                        </m:r>
                      </m:e>
                      <m:sup>
                        <m:r>
                          <a:rPr lang="en-US" altLang="zh-CN" b="0" i="1" smtClean="0">
                            <a:latin typeface="Cambria Math"/>
                          </a:rPr>
                          <m:t>′</m:t>
                        </m:r>
                      </m:sup>
                    </m:sSup>
                  </m:oMath>
                </a14:m>
                <a:r>
                  <a:rPr lang="en-US" altLang="zh-CN" dirty="0"/>
                  <a:t>.</a:t>
                </a:r>
              </a:p>
              <a:p>
                <a:r>
                  <a:rPr lang="en-US" altLang="zh-CN" dirty="0"/>
                  <a:t>Therefore, calculating a kernel density map for the study area can be executed in parallel by utilizing all cores of the processes.</a:t>
                </a:r>
              </a:p>
              <a:p>
                <a:r>
                  <a:rPr lang="en-US" altLang="zh-CN" dirty="0"/>
                  <a:t>An initial objective of the project was to implement parallel computation ourselves. </a:t>
                </a:r>
                <a:br>
                  <a:rPr lang="en-US" altLang="zh-CN" dirty="0"/>
                </a:br>
                <a:r>
                  <a:rPr lang="en-US" altLang="zh-CN" dirty="0">
                    <a:sym typeface="Symbol"/>
                  </a:rPr>
                  <a:t> </a:t>
                </a:r>
                <a:r>
                  <a:rPr lang="en-US" altLang="zh-CN" dirty="0"/>
                  <a:t>However the R’s </a:t>
                </a:r>
                <a:r>
                  <a:rPr lang="en-US" b="1" dirty="0" err="1">
                    <a:latin typeface="Courier New" panose="02070309020205020404" pitchFamily="49" charset="0"/>
                    <a:cs typeface="Courier New" panose="02070309020205020404" pitchFamily="49" charset="0"/>
                  </a:rPr>
                  <a:t>spatstat</a:t>
                </a:r>
                <a:r>
                  <a:rPr lang="en-US" dirty="0"/>
                  <a:t> package is already performing this parallel computation. </a:t>
                </a:r>
                <a:endParaRPr lang="en-US" altLang="zh-CN" dirty="0"/>
              </a:p>
            </p:txBody>
          </p:sp>
        </mc:Choice>
        <mc:Fallback xmlns="">
          <p:sp>
            <p:nvSpPr>
              <p:cNvPr id="3" name="Content Placeholder 2">
                <a:extLst>
                  <a:ext uri="{FF2B5EF4-FFF2-40B4-BE49-F238E27FC236}">
                    <a16:creationId xmlns:a16="http://schemas.microsoft.com/office/drawing/2014/main" xmlns:a14="http://schemas.microsoft.com/office/drawing/2010/main" xmlns="" id="{0137274A-87C9-4CC7-AB7D-6D372E99E4F4}"/>
                  </a:ext>
                </a:extLst>
              </p:cNvPr>
              <p:cNvSpPr>
                <a:spLocks noGrp="1" noRot="1" noChangeAspect="1" noMove="1" noResize="1" noEditPoints="1" noAdjustHandles="1" noChangeArrowheads="1" noChangeShapeType="1" noTextEdit="1"/>
              </p:cNvSpPr>
              <p:nvPr>
                <p:ph idx="1"/>
              </p:nvPr>
            </p:nvSpPr>
            <p:spPr>
              <a:blipFill rotWithShape="1">
                <a:blip r:embed="rId3"/>
                <a:stretch>
                  <a:fillRect l="-1072" t="-2241" r="-357" b="-30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4BB1F8D-3BB7-449C-A126-F8E9B6DF8B26}"/>
              </a:ext>
            </a:extLst>
          </p:cNvPr>
          <p:cNvSpPr>
            <a:spLocks noGrp="1"/>
          </p:cNvSpPr>
          <p:nvPr>
            <p:ph type="sldNum" sz="quarter" idx="12"/>
          </p:nvPr>
        </p:nvSpPr>
        <p:spPr/>
        <p:txBody>
          <a:bodyPr/>
          <a:lstStyle/>
          <a:p>
            <a:fld id="{66C40A4B-DEA1-4156-B705-8D5429C25636}" type="slidenum">
              <a:rPr lang="en-US" smtClean="0"/>
              <a:t>23</a:t>
            </a:fld>
            <a:endParaRPr lang="en-US"/>
          </a:p>
        </p:txBody>
      </p:sp>
    </p:spTree>
    <p:extLst>
      <p:ext uri="{BB962C8B-B14F-4D97-AF65-F5344CB8AC3E}">
        <p14:creationId xmlns:p14="http://schemas.microsoft.com/office/powerpoint/2010/main" val="1986606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3094B-F4D3-43E5-B203-800321049CF4}"/>
              </a:ext>
            </a:extLst>
          </p:cNvPr>
          <p:cNvSpPr>
            <a:spLocks noGrp="1"/>
          </p:cNvSpPr>
          <p:nvPr>
            <p:ph type="title"/>
          </p:nvPr>
        </p:nvSpPr>
        <p:spPr/>
        <p:txBody>
          <a:bodyPr/>
          <a:lstStyle/>
          <a:p>
            <a:r>
              <a:rPr lang="en-US" dirty="0"/>
              <a:t>Conclusions and Contributions</a:t>
            </a:r>
          </a:p>
        </p:txBody>
      </p:sp>
      <p:sp>
        <p:nvSpPr>
          <p:cNvPr id="3" name="Content Placeholder 2">
            <a:extLst>
              <a:ext uri="{FF2B5EF4-FFF2-40B4-BE49-F238E27FC236}">
                <a16:creationId xmlns:a16="http://schemas.microsoft.com/office/drawing/2014/main" id="{45719F51-992D-4040-92E1-FEB21D170DED}"/>
              </a:ext>
            </a:extLst>
          </p:cNvPr>
          <p:cNvSpPr>
            <a:spLocks noGrp="1"/>
          </p:cNvSpPr>
          <p:nvPr>
            <p:ph idx="1"/>
          </p:nvPr>
        </p:nvSpPr>
        <p:spPr>
          <a:xfrm>
            <a:off x="1120000" y="1350236"/>
            <a:ext cx="10233800" cy="5329238"/>
          </a:xfrm>
        </p:spPr>
        <p:txBody>
          <a:bodyPr>
            <a:normAutofit fontScale="92500" lnSpcReduction="20000"/>
          </a:bodyPr>
          <a:lstStyle/>
          <a:p>
            <a:r>
              <a:rPr lang="en-US" dirty="0"/>
              <a:t>Implemented a </a:t>
            </a:r>
            <a:r>
              <a:rPr lang="en-US" b="1" i="1" dirty="0"/>
              <a:t>systematic study design </a:t>
            </a:r>
            <a:r>
              <a:rPr lang="en-US" dirty="0"/>
              <a:t>to show the influence of common and differential weights on log-relative risk case-control surfaces.</a:t>
            </a:r>
          </a:p>
          <a:p>
            <a:r>
              <a:rPr lang="en-US" dirty="0"/>
              <a:t>Impact of weights on log-relative risk case-control surfaces:</a:t>
            </a:r>
          </a:p>
          <a:p>
            <a:pPr lvl="1"/>
            <a:r>
              <a:rPr lang="en-US" dirty="0"/>
              <a:t>As long as the weight surface is </a:t>
            </a:r>
            <a:r>
              <a:rPr lang="en-US" b="1" i="1" dirty="0"/>
              <a:t>common</a:t>
            </a:r>
            <a:r>
              <a:rPr lang="en-US" dirty="0"/>
              <a:t> to both cases and controls, the log-relative risk surface is identical to the </a:t>
            </a:r>
            <a:r>
              <a:rPr lang="en-US" dirty="0" err="1"/>
              <a:t>unweighted</a:t>
            </a:r>
            <a:r>
              <a:rPr lang="en-US" dirty="0"/>
              <a:t> surface </a:t>
            </a:r>
            <a:r>
              <a:rPr lang="en-US" dirty="0">
                <a:sym typeface="Symbol"/>
              </a:rPr>
              <a:t> common </a:t>
            </a:r>
            <a:r>
              <a:rPr lang="en-US" b="1" i="1" dirty="0">
                <a:sym typeface="Symbol"/>
              </a:rPr>
              <a:t>weights can be ignored</a:t>
            </a:r>
            <a:r>
              <a:rPr lang="en-US" dirty="0">
                <a:sym typeface="Symbol"/>
              </a:rPr>
              <a:t>.</a:t>
            </a:r>
          </a:p>
          <a:p>
            <a:pPr lvl="1"/>
            <a:r>
              <a:rPr lang="en-US" dirty="0">
                <a:sym typeface="Symbol"/>
              </a:rPr>
              <a:t>In contrast, for case and control </a:t>
            </a:r>
            <a:r>
              <a:rPr lang="en-US" b="1" i="1" dirty="0">
                <a:sym typeface="Symbol"/>
              </a:rPr>
              <a:t>specific weight surfaces</a:t>
            </a:r>
            <a:r>
              <a:rPr lang="en-US" dirty="0">
                <a:sym typeface="Symbol"/>
              </a:rPr>
              <a:t>, no generalization can be made. </a:t>
            </a:r>
            <a:r>
              <a:rPr lang="en-US" b="1" i="1" dirty="0">
                <a:sym typeface="Symbol"/>
              </a:rPr>
              <a:t>The case and control weight surfaces need to be considered explicitly</a:t>
            </a:r>
            <a:r>
              <a:rPr lang="en-US" dirty="0">
                <a:sym typeface="Symbol"/>
              </a:rPr>
              <a:t>.</a:t>
            </a:r>
            <a:endParaRPr lang="en-US" dirty="0"/>
          </a:p>
          <a:p>
            <a:r>
              <a:rPr lang="en-US" dirty="0"/>
              <a:t>Demonstrated </a:t>
            </a:r>
            <a:r>
              <a:rPr lang="en-US" dirty="0" err="1"/>
              <a:t>conceptionally</a:t>
            </a:r>
            <a:r>
              <a:rPr lang="en-US" dirty="0"/>
              <a:t>:  [a] edge correction (truncated distribution), [a] impact of the band-width, [c] difference between kernel intensity and density, [d] generation of an </a:t>
            </a:r>
            <a:r>
              <a:rPr lang="en-US" dirty="0" err="1"/>
              <a:t>inhomogeous</a:t>
            </a:r>
            <a:r>
              <a:rPr lang="en-US" dirty="0"/>
              <a:t> point process by thinning (rejection sampling), and [e] visualization of the log-relative risk surfaces with a divergent map theme.</a:t>
            </a:r>
          </a:p>
          <a:p>
            <a:r>
              <a:rPr lang="en-US" dirty="0"/>
              <a:t>Adjusted the </a:t>
            </a:r>
            <a:r>
              <a:rPr lang="en-US" b="1" dirty="0" err="1">
                <a:latin typeface="Courier New" panose="02070309020205020404" pitchFamily="49" charset="0"/>
                <a:cs typeface="Courier New" panose="02070309020205020404" pitchFamily="49" charset="0"/>
              </a:rPr>
              <a:t>smacpod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logrr</a:t>
            </a:r>
            <a:r>
              <a:rPr lang="en-US" b="1" dirty="0"/>
              <a:t> </a:t>
            </a:r>
            <a:r>
              <a:rPr lang="en-US" dirty="0"/>
              <a:t>function, which implemented the weights-option incorrectly, and notified the author Dr. French to update the function in the next release.</a:t>
            </a:r>
          </a:p>
        </p:txBody>
      </p:sp>
      <p:sp>
        <p:nvSpPr>
          <p:cNvPr id="5" name="Slide Number Placeholder 4">
            <a:extLst>
              <a:ext uri="{FF2B5EF4-FFF2-40B4-BE49-F238E27FC236}">
                <a16:creationId xmlns:a16="http://schemas.microsoft.com/office/drawing/2014/main" id="{EFFA80D4-F7B7-4620-9998-4B32AB0BA980}"/>
              </a:ext>
            </a:extLst>
          </p:cNvPr>
          <p:cNvSpPr>
            <a:spLocks noGrp="1"/>
          </p:cNvSpPr>
          <p:nvPr>
            <p:ph type="sldNum" sz="quarter" idx="12"/>
          </p:nvPr>
        </p:nvSpPr>
        <p:spPr/>
        <p:txBody>
          <a:bodyPr/>
          <a:lstStyle/>
          <a:p>
            <a:fld id="{66C40A4B-DEA1-4156-B705-8D5429C25636}" type="slidenum">
              <a:rPr lang="en-US" smtClean="0"/>
              <a:t>24</a:t>
            </a:fld>
            <a:endParaRPr lang="en-US"/>
          </a:p>
        </p:txBody>
      </p:sp>
    </p:spTree>
    <p:extLst>
      <p:ext uri="{BB962C8B-B14F-4D97-AF65-F5344CB8AC3E}">
        <p14:creationId xmlns:p14="http://schemas.microsoft.com/office/powerpoint/2010/main" val="4188075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E0EB-4FD2-4CEF-9A15-CBEDAC0C11F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56DDBB1-70C5-4051-943C-AF55CD6F088B}"/>
              </a:ext>
            </a:extLst>
          </p:cNvPr>
          <p:cNvSpPr>
            <a:spLocks noGrp="1"/>
          </p:cNvSpPr>
          <p:nvPr>
            <p:ph idx="1"/>
          </p:nvPr>
        </p:nvSpPr>
        <p:spPr>
          <a:xfrm>
            <a:off x="1120000" y="1825624"/>
            <a:ext cx="10233800" cy="4530725"/>
          </a:xfrm>
        </p:spPr>
        <p:txBody>
          <a:bodyPr>
            <a:normAutofit fontScale="62500" lnSpcReduction="20000"/>
          </a:bodyPr>
          <a:lstStyle/>
          <a:p>
            <a:r>
              <a:rPr lang="en-US" dirty="0"/>
              <a:t>Administrative geography of Bangladesh. (2017, November 30). In Wikipedia, The Free Encyclopedia. Retrieved 22:22, December 3, 2017, from https://en.wikipedia.org/w/index.php?title=Administrative_geography_of_Bangladesh&amp;oldid=812813583</a:t>
            </a:r>
          </a:p>
          <a:p>
            <a:r>
              <a:rPr lang="en-US" dirty="0"/>
              <a:t>Bangladesh. (2017, November 26). In Wikipedia, The Free Encyclopedia. Retrieved 01:34, November 30, 2017, from https://en.wikipedia.org/w/index.php?title=Bangladesh&amp;oldid=812136191</a:t>
            </a:r>
          </a:p>
          <a:p>
            <a:r>
              <a:rPr lang="en-US" dirty="0"/>
              <a:t>Baddeley, A., </a:t>
            </a:r>
            <a:r>
              <a:rPr lang="en-US" dirty="0" err="1"/>
              <a:t>Rubak</a:t>
            </a:r>
            <a:r>
              <a:rPr lang="en-US" dirty="0"/>
              <a:t>, E., &amp; Turner, R. (2015). Spatial point patterns: methodology and applications with R. CRC Press.</a:t>
            </a:r>
          </a:p>
          <a:p>
            <a:r>
              <a:rPr lang="en-US" dirty="0"/>
              <a:t>Waller, L. A., &amp; </a:t>
            </a:r>
            <a:r>
              <a:rPr lang="en-US" dirty="0" err="1"/>
              <a:t>Gotway</a:t>
            </a:r>
            <a:r>
              <a:rPr lang="en-US" dirty="0"/>
              <a:t>, C. A. (2004). Applied spatial statistics for public health data (Vol. 368). John Wiley &amp; Sons.</a:t>
            </a:r>
          </a:p>
          <a:p>
            <a:r>
              <a:rPr lang="en-US" dirty="0"/>
              <a:t>Han, D., </a:t>
            </a:r>
            <a:r>
              <a:rPr lang="en-US" dirty="0" err="1"/>
              <a:t>Nie</a:t>
            </a:r>
            <a:r>
              <a:rPr lang="en-US" dirty="0"/>
              <a:t>, J., </a:t>
            </a:r>
            <a:r>
              <a:rPr lang="en-US" dirty="0" err="1"/>
              <a:t>Freudenheim</a:t>
            </a:r>
            <a:r>
              <a:rPr lang="en-US" dirty="0"/>
              <a:t>, J. L., Vena, J. E., Bonner, M. R., </a:t>
            </a:r>
            <a:r>
              <a:rPr lang="en-US" dirty="0" err="1"/>
              <a:t>Trevisan</a:t>
            </a:r>
            <a:r>
              <a:rPr lang="en-US" dirty="0"/>
              <a:t>, M., ... &amp; Rogerson, P. A. (2005). Assessing </a:t>
            </a:r>
            <a:r>
              <a:rPr lang="en-US" dirty="0" err="1"/>
              <a:t>spatio</a:t>
            </a:r>
            <a:r>
              <a:rPr lang="en-US" dirty="0"/>
              <a:t>-temporal variability of risk surfaces using residential history data in a case control study of breast cancer. International Journal of Health </a:t>
            </a:r>
            <a:r>
              <a:rPr lang="en-US" dirty="0" err="1"/>
              <a:t>Geographics</a:t>
            </a:r>
            <a:r>
              <a:rPr lang="en-US" dirty="0"/>
              <a:t>, 4(1), 9.</a:t>
            </a:r>
          </a:p>
          <a:p>
            <a:r>
              <a:rPr lang="en-US" dirty="0"/>
              <a:t>Hand, D. J. (2010). Statistical Detection and Surveillance of Geographic Clusters. Journal of the Royal Statistical Society: Series A (Statistics in Society), 173(4), 937-938.</a:t>
            </a:r>
          </a:p>
          <a:p>
            <a:r>
              <a:rPr lang="en-US" dirty="0" err="1"/>
              <a:t>Kelsall</a:t>
            </a:r>
            <a:r>
              <a:rPr lang="en-US" dirty="0"/>
              <a:t>, J. E., &amp; Diggle, P. J. (1995). Kernel estimation of relative risk. Bernoulli, 3-16.</a:t>
            </a:r>
          </a:p>
          <a:p>
            <a:r>
              <a:rPr lang="en-US" dirty="0" err="1"/>
              <a:t>Kelsall</a:t>
            </a:r>
            <a:r>
              <a:rPr lang="en-US" dirty="0"/>
              <a:t>, J. E., &amp; Diggle, P. J. (1995). Non‐parametric estimation of spatial variation in relative risk. Statistics in medicine, 14(21‐22), 2335-2342.</a:t>
            </a:r>
          </a:p>
          <a:p>
            <a:endParaRPr lang="en-US" dirty="0"/>
          </a:p>
          <a:p>
            <a:endParaRPr lang="en-US" dirty="0"/>
          </a:p>
        </p:txBody>
      </p:sp>
      <p:sp>
        <p:nvSpPr>
          <p:cNvPr id="5" name="Slide Number Placeholder 4">
            <a:extLst>
              <a:ext uri="{FF2B5EF4-FFF2-40B4-BE49-F238E27FC236}">
                <a16:creationId xmlns:a16="http://schemas.microsoft.com/office/drawing/2014/main" id="{6691AA23-557C-4586-8202-BA2417416231}"/>
              </a:ext>
            </a:extLst>
          </p:cNvPr>
          <p:cNvSpPr>
            <a:spLocks noGrp="1"/>
          </p:cNvSpPr>
          <p:nvPr>
            <p:ph type="sldNum" sz="quarter" idx="12"/>
          </p:nvPr>
        </p:nvSpPr>
        <p:spPr/>
        <p:txBody>
          <a:bodyPr/>
          <a:lstStyle/>
          <a:p>
            <a:fld id="{66C40A4B-DEA1-4156-B705-8D5429C25636}" type="slidenum">
              <a:rPr lang="en-US" smtClean="0"/>
              <a:t>25</a:t>
            </a:fld>
            <a:endParaRPr lang="en-US"/>
          </a:p>
        </p:txBody>
      </p:sp>
    </p:spTree>
    <p:extLst>
      <p:ext uri="{BB962C8B-B14F-4D97-AF65-F5344CB8AC3E}">
        <p14:creationId xmlns:p14="http://schemas.microsoft.com/office/powerpoint/2010/main" val="408152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References</a:t>
            </a:r>
          </a:p>
        </p:txBody>
      </p:sp>
      <p:sp>
        <p:nvSpPr>
          <p:cNvPr id="3" name="Content Placeholder 2"/>
          <p:cNvSpPr>
            <a:spLocks noGrp="1"/>
          </p:cNvSpPr>
          <p:nvPr>
            <p:ph idx="1"/>
          </p:nvPr>
        </p:nvSpPr>
        <p:spPr/>
        <p:txBody>
          <a:bodyPr/>
          <a:lstStyle/>
          <a:p>
            <a:r>
              <a:rPr lang="en-US" dirty="0" err="1"/>
              <a:t>Priyankas</a:t>
            </a:r>
            <a:r>
              <a:rPr lang="en-US" dirty="0"/>
              <a:t>’ thesis</a:t>
            </a:r>
          </a:p>
          <a:p>
            <a:r>
              <a:rPr lang="en-US" dirty="0" err="1"/>
              <a:t>Smacpod</a:t>
            </a:r>
            <a:endParaRPr lang="en-US" dirty="0"/>
          </a:p>
          <a:p>
            <a:r>
              <a:rPr lang="en-US" dirty="0" err="1"/>
              <a:t>Spatstat</a:t>
            </a:r>
            <a:endParaRPr lang="en-US" dirty="0"/>
          </a:p>
        </p:txBody>
      </p:sp>
      <p:sp>
        <p:nvSpPr>
          <p:cNvPr id="4" name="Slide Number Placeholder 3"/>
          <p:cNvSpPr>
            <a:spLocks noGrp="1"/>
          </p:cNvSpPr>
          <p:nvPr>
            <p:ph type="sldNum" sz="quarter" idx="12"/>
          </p:nvPr>
        </p:nvSpPr>
        <p:spPr/>
        <p:txBody>
          <a:bodyPr/>
          <a:lstStyle/>
          <a:p>
            <a:fld id="{66C40A4B-DEA1-4156-B705-8D5429C25636}" type="slidenum">
              <a:rPr lang="en-US" smtClean="0"/>
              <a:t>26</a:t>
            </a:fld>
            <a:endParaRPr lang="en-US"/>
          </a:p>
        </p:txBody>
      </p:sp>
    </p:spTree>
    <p:extLst>
      <p:ext uri="{BB962C8B-B14F-4D97-AF65-F5344CB8AC3E}">
        <p14:creationId xmlns:p14="http://schemas.microsoft.com/office/powerpoint/2010/main" val="196612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FE91-AA2F-43B3-943C-3387BF288FDD}"/>
              </a:ext>
            </a:extLst>
          </p:cNvPr>
          <p:cNvSpPr>
            <a:spLocks noGrp="1"/>
          </p:cNvSpPr>
          <p:nvPr>
            <p:ph type="title"/>
          </p:nvPr>
        </p:nvSpPr>
        <p:spPr>
          <a:xfrm>
            <a:off x="411459" y="365125"/>
            <a:ext cx="6320246" cy="1325563"/>
          </a:xfrm>
        </p:spPr>
        <p:txBody>
          <a:bodyPr/>
          <a:lstStyle/>
          <a:p>
            <a:r>
              <a:rPr lang="en-US" dirty="0"/>
              <a:t>Dr. </a:t>
            </a:r>
            <a:r>
              <a:rPr lang="en-US" dirty="0" err="1"/>
              <a:t>Vyas’s</a:t>
            </a:r>
            <a:r>
              <a:rPr lang="en-US" dirty="0"/>
              <a:t> Study Area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63169E-0839-46C9-A14D-0D5E4F8FA462}"/>
                  </a:ext>
                </a:extLst>
              </p:cNvPr>
              <p:cNvSpPr>
                <a:spLocks noGrp="1"/>
              </p:cNvSpPr>
              <p:nvPr>
                <p:ph idx="1"/>
              </p:nvPr>
            </p:nvSpPr>
            <p:spPr>
              <a:xfrm>
                <a:off x="531525" y="1359763"/>
                <a:ext cx="4423652" cy="5276168"/>
              </a:xfrm>
            </p:spPr>
            <p:txBody>
              <a:bodyPr>
                <a:normAutofit lnSpcReduction="10000"/>
              </a:bodyPr>
              <a:lstStyle/>
              <a:p>
                <a:r>
                  <a:rPr lang="en-US" dirty="0"/>
                  <a:t>Barisal and Sylhet Division of Bangladesh:</a:t>
                </a:r>
              </a:p>
              <a:p>
                <a:pPr lvl="1"/>
                <a:r>
                  <a:rPr lang="en-US" dirty="0"/>
                  <a:t>Similar areal size </a:t>
                </a:r>
              </a:p>
              <a:p>
                <a:pPr lvl="1"/>
                <a:r>
                  <a:rPr lang="en-US" dirty="0"/>
                  <a:t>Different population densities.</a:t>
                </a:r>
              </a:p>
              <a:p>
                <a:pPr lvl="1"/>
                <a:r>
                  <a:rPr lang="en-US" dirty="0"/>
                  <a:t>No population density estimates on the </a:t>
                </a:r>
                <a:br>
                  <a:rPr lang="en-US" dirty="0"/>
                </a:br>
                <a:r>
                  <a:rPr lang="en-US" dirty="0"/>
                  <a:t>large scale (</a:t>
                </a:r>
                <a14:m>
                  <m:oMath xmlns:m="http://schemas.openxmlformats.org/officeDocument/2006/math">
                    <m:r>
                      <a:rPr lang="en-US" i="1" smtClean="0">
                        <a:latin typeface="Cambria Math"/>
                        <a:ea typeface="Cambria Math"/>
                      </a:rPr>
                      <m:t>⇔</m:t>
                    </m:r>
                  </m:oMath>
                </a14:m>
                <a:r>
                  <a:rPr lang="en-US" dirty="0"/>
                  <a:t> small area)</a:t>
                </a:r>
                <a:br>
                  <a:rPr lang="en-US" dirty="0"/>
                </a:br>
                <a:r>
                  <a:rPr lang="en-US" dirty="0"/>
                  <a:t>are available to capture </a:t>
                </a:r>
                <a:br>
                  <a:rPr lang="en-US" dirty="0"/>
                </a:br>
                <a:r>
                  <a:rPr lang="en-US" dirty="0"/>
                  <a:t>the internal heterogeneity.</a:t>
                </a:r>
              </a:p>
              <a:p>
                <a:pPr lvl="1"/>
                <a:r>
                  <a:rPr lang="en-US" dirty="0"/>
                  <a:t>Dr. </a:t>
                </a:r>
                <a:r>
                  <a:rPr lang="en-US" dirty="0" err="1"/>
                  <a:t>Vyas</a:t>
                </a:r>
                <a:r>
                  <a:rPr lang="en-US" dirty="0"/>
                  <a:t> assumptions: Within a division each school has had the same number of students and each health care facility the same number of beds.</a:t>
                </a:r>
              </a:p>
            </p:txBody>
          </p:sp>
        </mc:Choice>
        <mc:Fallback xmlns="">
          <p:sp>
            <p:nvSpPr>
              <p:cNvPr id="3" name="Content Placeholder 2">
                <a:extLst>
                  <a:ext uri="{FF2B5EF4-FFF2-40B4-BE49-F238E27FC236}">
                    <a16:creationId xmlns:a16="http://schemas.microsoft.com/office/drawing/2014/main" xmlns:a14="http://schemas.microsoft.com/office/drawing/2010/main" xmlns="" id="{8F63169E-0839-46C9-A14D-0D5E4F8FA462}"/>
                  </a:ext>
                </a:extLst>
              </p:cNvPr>
              <p:cNvSpPr>
                <a:spLocks noGrp="1" noRot="1" noChangeAspect="1" noMove="1" noResize="1" noEditPoints="1" noAdjustHandles="1" noChangeArrowheads="1" noChangeShapeType="1" noTextEdit="1"/>
              </p:cNvSpPr>
              <p:nvPr>
                <p:ph idx="1"/>
              </p:nvPr>
            </p:nvSpPr>
            <p:spPr>
              <a:xfrm>
                <a:off x="531525" y="1359763"/>
                <a:ext cx="4423652" cy="5276168"/>
              </a:xfrm>
              <a:blipFill rotWithShape="1">
                <a:blip r:embed="rId3"/>
                <a:stretch>
                  <a:fillRect l="-2342" t="-2540" r="-110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82745B0-6149-4566-875F-6194CB14D903}"/>
              </a:ext>
            </a:extLst>
          </p:cNvPr>
          <p:cNvPicPr>
            <a:picLocks noChangeAspect="1"/>
          </p:cNvPicPr>
          <p:nvPr/>
        </p:nvPicPr>
        <p:blipFill>
          <a:blip r:embed="rId4"/>
          <a:stretch>
            <a:fillRect/>
          </a:stretch>
        </p:blipFill>
        <p:spPr>
          <a:xfrm>
            <a:off x="8020594" y="562878"/>
            <a:ext cx="4171406" cy="5732243"/>
          </a:xfrm>
          <a:prstGeom prst="rect">
            <a:avLst/>
          </a:prstGeom>
        </p:spPr>
      </p:pic>
      <p:pic>
        <p:nvPicPr>
          <p:cNvPr id="6" name="Picture 5">
            <a:extLst>
              <a:ext uri="{FF2B5EF4-FFF2-40B4-BE49-F238E27FC236}">
                <a16:creationId xmlns:a16="http://schemas.microsoft.com/office/drawing/2014/main" id="{2B124AD8-B888-4A1E-883D-6A34710B2899}"/>
              </a:ext>
            </a:extLst>
          </p:cNvPr>
          <p:cNvPicPr>
            <a:picLocks noChangeAspect="1"/>
          </p:cNvPicPr>
          <p:nvPr/>
        </p:nvPicPr>
        <p:blipFill>
          <a:blip r:embed="rId5"/>
          <a:stretch>
            <a:fillRect/>
          </a:stretch>
        </p:blipFill>
        <p:spPr>
          <a:xfrm>
            <a:off x="4735187" y="2338822"/>
            <a:ext cx="3071089" cy="2377058"/>
          </a:xfrm>
          <a:prstGeom prst="rect">
            <a:avLst/>
          </a:prstGeom>
        </p:spPr>
      </p:pic>
      <p:sp>
        <p:nvSpPr>
          <p:cNvPr id="7" name="Slide Number Placeholder 6">
            <a:extLst>
              <a:ext uri="{FF2B5EF4-FFF2-40B4-BE49-F238E27FC236}">
                <a16:creationId xmlns:a16="http://schemas.microsoft.com/office/drawing/2014/main" id="{24A59B72-F6F8-4122-B1D7-266FDDC18D7D}"/>
              </a:ext>
            </a:extLst>
          </p:cNvPr>
          <p:cNvSpPr>
            <a:spLocks noGrp="1"/>
          </p:cNvSpPr>
          <p:nvPr>
            <p:ph type="sldNum" sz="quarter" idx="12"/>
          </p:nvPr>
        </p:nvSpPr>
        <p:spPr/>
        <p:txBody>
          <a:bodyPr/>
          <a:lstStyle/>
          <a:p>
            <a:fld id="{66C40A4B-DEA1-4156-B705-8D5429C25636}" type="slidenum">
              <a:rPr lang="en-US" smtClean="0"/>
              <a:t>3</a:t>
            </a:fld>
            <a:endParaRPr lang="en-US"/>
          </a:p>
        </p:txBody>
      </p:sp>
    </p:spTree>
    <p:extLst>
      <p:ext uri="{BB962C8B-B14F-4D97-AF65-F5344CB8AC3E}">
        <p14:creationId xmlns:p14="http://schemas.microsoft.com/office/powerpoint/2010/main" val="1456130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965E-76B9-4BBC-B6C1-34A130627828}"/>
              </a:ext>
            </a:extLst>
          </p:cNvPr>
          <p:cNvSpPr>
            <a:spLocks noGrp="1"/>
          </p:cNvSpPr>
          <p:nvPr>
            <p:ph type="title"/>
          </p:nvPr>
        </p:nvSpPr>
        <p:spPr>
          <a:xfrm>
            <a:off x="838199" y="175113"/>
            <a:ext cx="10515600" cy="908198"/>
          </a:xfrm>
        </p:spPr>
        <p:txBody>
          <a:bodyPr/>
          <a:lstStyle/>
          <a:p>
            <a:r>
              <a:rPr lang="en-US" dirty="0"/>
              <a:t>Motivational Example</a:t>
            </a:r>
          </a:p>
        </p:txBody>
      </p:sp>
      <p:sp>
        <p:nvSpPr>
          <p:cNvPr id="3" name="Content Placeholder 2">
            <a:extLst>
              <a:ext uri="{FF2B5EF4-FFF2-40B4-BE49-F238E27FC236}">
                <a16:creationId xmlns:a16="http://schemas.microsoft.com/office/drawing/2014/main" id="{A4442F67-B72D-4010-8DAB-1F3D770FAC09}"/>
              </a:ext>
            </a:extLst>
          </p:cNvPr>
          <p:cNvSpPr>
            <a:spLocks noGrp="1"/>
          </p:cNvSpPr>
          <p:nvPr>
            <p:ph idx="1"/>
          </p:nvPr>
        </p:nvSpPr>
        <p:spPr>
          <a:xfrm>
            <a:off x="1060179" y="1817079"/>
            <a:ext cx="2896524" cy="4351338"/>
          </a:xfrm>
        </p:spPr>
        <p:txBody>
          <a:bodyPr/>
          <a:lstStyle/>
          <a:p>
            <a:r>
              <a:rPr lang="en-US" dirty="0"/>
              <a:t>Cases: Locations Clinics (</a:t>
            </a:r>
            <a:r>
              <a:rPr lang="en-US" dirty="0">
                <a:solidFill>
                  <a:srgbClr val="FF0000"/>
                </a:solidFill>
              </a:rPr>
              <a:t>red</a:t>
            </a:r>
            <a:r>
              <a:rPr lang="en-US" dirty="0">
                <a:solidFill>
                  <a:schemeClr val="tx1"/>
                </a:solidFill>
              </a:rPr>
              <a:t>)</a:t>
            </a:r>
          </a:p>
          <a:p>
            <a:r>
              <a:rPr lang="en-US" dirty="0"/>
              <a:t>Controls: Location of Schools in (</a:t>
            </a:r>
            <a:r>
              <a:rPr lang="en-US" dirty="0">
                <a:solidFill>
                  <a:srgbClr val="0070C0"/>
                </a:solidFill>
              </a:rPr>
              <a:t>blue</a:t>
            </a:r>
            <a:r>
              <a:rPr lang="en-US" dirty="0">
                <a:solidFill>
                  <a:schemeClr val="tx1"/>
                </a:solidFill>
              </a:rPr>
              <a:t>)</a:t>
            </a:r>
          </a:p>
          <a:p>
            <a:r>
              <a:rPr lang="en-US" dirty="0"/>
              <a:t>Overall the distribution of cases seems to follow that of the controls</a:t>
            </a:r>
          </a:p>
          <a:p>
            <a:endParaRPr lang="en-US" dirty="0"/>
          </a:p>
        </p:txBody>
      </p:sp>
      <p:sp>
        <p:nvSpPr>
          <p:cNvPr id="8" name="Rectangle 3">
            <a:extLst>
              <a:ext uri="{FF2B5EF4-FFF2-40B4-BE49-F238E27FC236}">
                <a16:creationId xmlns:a16="http://schemas.microsoft.com/office/drawing/2014/main" id="{2CF43ACB-3498-4975-944E-01DAF4ADA2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740F48DE-81E5-4115-832E-42EFE4D83664}"/>
              </a:ext>
            </a:extLst>
          </p:cNvPr>
          <p:cNvSpPr>
            <a:spLocks noChangeArrowheads="1"/>
          </p:cNvSpPr>
          <p:nvPr/>
        </p:nvSpPr>
        <p:spPr bwMode="auto">
          <a:xfrm>
            <a:off x="0" y="7505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A close up of a map&#10;&#10;Description generated with high confidence">
            <a:extLst>
              <a:ext uri="{FF2B5EF4-FFF2-40B4-BE49-F238E27FC236}">
                <a16:creationId xmlns:a16="http://schemas.microsoft.com/office/drawing/2014/main" id="{2CB0A155-B29C-47BA-8BAA-92ED59B67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689" y="1083312"/>
            <a:ext cx="4074621" cy="5273038"/>
          </a:xfrm>
          <a:prstGeom prst="rect">
            <a:avLst/>
          </a:prstGeom>
        </p:spPr>
      </p:pic>
      <p:pic>
        <p:nvPicPr>
          <p:cNvPr id="7" name="Picture 6" descr="A close up of a map&#10;&#10;Description generated with high confidence">
            <a:extLst>
              <a:ext uri="{FF2B5EF4-FFF2-40B4-BE49-F238E27FC236}">
                <a16:creationId xmlns:a16="http://schemas.microsoft.com/office/drawing/2014/main" id="{5888C0D3-8AEC-4F25-8C71-E85C03128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3310" y="1083311"/>
            <a:ext cx="4074622" cy="5273039"/>
          </a:xfrm>
          <a:prstGeom prst="rect">
            <a:avLst/>
          </a:prstGeom>
        </p:spPr>
      </p:pic>
      <p:sp>
        <p:nvSpPr>
          <p:cNvPr id="6" name="Slide Number Placeholder 5">
            <a:extLst>
              <a:ext uri="{FF2B5EF4-FFF2-40B4-BE49-F238E27FC236}">
                <a16:creationId xmlns:a16="http://schemas.microsoft.com/office/drawing/2014/main" id="{8063DD4C-0F8B-454E-993E-01469168E557}"/>
              </a:ext>
            </a:extLst>
          </p:cNvPr>
          <p:cNvSpPr>
            <a:spLocks noGrp="1"/>
          </p:cNvSpPr>
          <p:nvPr>
            <p:ph type="sldNum" sz="quarter" idx="12"/>
          </p:nvPr>
        </p:nvSpPr>
        <p:spPr/>
        <p:txBody>
          <a:bodyPr/>
          <a:lstStyle/>
          <a:p>
            <a:fld id="{66C40A4B-DEA1-4156-B705-8D5429C25636}" type="slidenum">
              <a:rPr lang="en-US" smtClean="0"/>
              <a:t>4</a:t>
            </a:fld>
            <a:endParaRPr lang="en-US"/>
          </a:p>
        </p:txBody>
      </p:sp>
    </p:spTree>
    <p:extLst>
      <p:ext uri="{BB962C8B-B14F-4D97-AF65-F5344CB8AC3E}">
        <p14:creationId xmlns:p14="http://schemas.microsoft.com/office/powerpoint/2010/main" val="3223973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06BB-3C32-44C8-9198-93CE03757AE2}"/>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2DAACED7-012C-4A49-A1EA-AA6F4C9337A4}"/>
              </a:ext>
            </a:extLst>
          </p:cNvPr>
          <p:cNvSpPr>
            <a:spLocks noGrp="1"/>
          </p:cNvSpPr>
          <p:nvPr>
            <p:ph idx="1"/>
          </p:nvPr>
        </p:nvSpPr>
        <p:spPr/>
        <p:txBody>
          <a:bodyPr>
            <a:normAutofit/>
          </a:bodyPr>
          <a:lstStyle/>
          <a:p>
            <a:r>
              <a:rPr lang="en-US" dirty="0"/>
              <a:t>Do the results change if the underlying size of the cases and controls varies.</a:t>
            </a:r>
          </a:p>
          <a:p>
            <a:pPr lvl="1"/>
            <a:r>
              <a:rPr lang="en-US" dirty="0"/>
              <a:t>For example: Schools and clinics sizes vary in urban and rural areas?</a:t>
            </a:r>
          </a:p>
          <a:p>
            <a:r>
              <a:rPr lang="en-US" dirty="0"/>
              <a:t>Different scenarios:</a:t>
            </a:r>
          </a:p>
          <a:p>
            <a:pPr lvl="1"/>
            <a:r>
              <a:rPr lang="en-US" dirty="0"/>
              <a:t>Common weights of clinics and schools at a given location</a:t>
            </a:r>
          </a:p>
          <a:p>
            <a:pPr lvl="1"/>
            <a:r>
              <a:rPr lang="en-US" dirty="0"/>
              <a:t>Differential weights for clinics and schools  at a given location</a:t>
            </a:r>
          </a:p>
          <a:p>
            <a:r>
              <a:rPr lang="en-US" dirty="0"/>
              <a:t>Initial Conjecture:</a:t>
            </a:r>
          </a:p>
          <a:p>
            <a:pPr lvl="1"/>
            <a:r>
              <a:rPr lang="en-US" dirty="0"/>
              <a:t>As long as the weights in sub-areas are constant for both cases and controls, spatial heterogeneity is irrelevant because common case and control weight in the numerator and denominator cancels each other out.</a:t>
            </a:r>
          </a:p>
          <a:p>
            <a:pPr lvl="1"/>
            <a:endParaRPr lang="en-US" dirty="0"/>
          </a:p>
          <a:p>
            <a:endParaRPr lang="en-US" dirty="0"/>
          </a:p>
        </p:txBody>
      </p:sp>
      <p:sp>
        <p:nvSpPr>
          <p:cNvPr id="5" name="Slide Number Placeholder 4">
            <a:extLst>
              <a:ext uri="{FF2B5EF4-FFF2-40B4-BE49-F238E27FC236}">
                <a16:creationId xmlns:a16="http://schemas.microsoft.com/office/drawing/2014/main" id="{A9012B0A-AD8C-4F46-AFE9-964731157BBE}"/>
              </a:ext>
            </a:extLst>
          </p:cNvPr>
          <p:cNvSpPr>
            <a:spLocks noGrp="1"/>
          </p:cNvSpPr>
          <p:nvPr>
            <p:ph type="sldNum" sz="quarter" idx="12"/>
          </p:nvPr>
        </p:nvSpPr>
        <p:spPr/>
        <p:txBody>
          <a:bodyPr/>
          <a:lstStyle/>
          <a:p>
            <a:fld id="{66C40A4B-DEA1-4156-B705-8D5429C25636}" type="slidenum">
              <a:rPr lang="en-US" smtClean="0"/>
              <a:t>5</a:t>
            </a:fld>
            <a:endParaRPr lang="en-US"/>
          </a:p>
        </p:txBody>
      </p:sp>
    </p:spTree>
    <p:extLst>
      <p:ext uri="{BB962C8B-B14F-4D97-AF65-F5344CB8AC3E}">
        <p14:creationId xmlns:p14="http://schemas.microsoft.com/office/powerpoint/2010/main" val="1801439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87CE-045D-486C-A349-5205F719C9F1}"/>
              </a:ext>
            </a:extLst>
          </p:cNvPr>
          <p:cNvSpPr>
            <a:spLocks noGrp="1"/>
          </p:cNvSpPr>
          <p:nvPr>
            <p:ph type="title"/>
          </p:nvPr>
        </p:nvSpPr>
        <p:spPr/>
        <p:txBody>
          <a:bodyPr/>
          <a:lstStyle/>
          <a:p>
            <a:r>
              <a:rPr lang="en-US" dirty="0"/>
              <a:t>Review: Bandwidth Selection</a:t>
            </a:r>
          </a:p>
        </p:txBody>
      </p:sp>
      <p:sp>
        <p:nvSpPr>
          <p:cNvPr id="3" name="Content Placeholder 2">
            <a:extLst>
              <a:ext uri="{FF2B5EF4-FFF2-40B4-BE49-F238E27FC236}">
                <a16:creationId xmlns:a16="http://schemas.microsoft.com/office/drawing/2014/main" id="{456E96FC-DAE2-49AB-A793-5BCB63B83EDF}"/>
              </a:ext>
            </a:extLst>
          </p:cNvPr>
          <p:cNvSpPr>
            <a:spLocks noGrp="1"/>
          </p:cNvSpPr>
          <p:nvPr>
            <p:ph idx="1"/>
          </p:nvPr>
        </p:nvSpPr>
        <p:spPr>
          <a:xfrm>
            <a:off x="980982" y="1376411"/>
            <a:ext cx="8032709" cy="4351338"/>
          </a:xfrm>
        </p:spPr>
        <p:txBody>
          <a:bodyPr>
            <a:normAutofit/>
          </a:bodyPr>
          <a:lstStyle/>
          <a:p>
            <a:r>
              <a:rPr lang="en-US" dirty="0"/>
              <a:t>Large bandwidth would cause over-smoothing</a:t>
            </a:r>
          </a:p>
          <a:p>
            <a:r>
              <a:rPr lang="en-US" dirty="0"/>
              <a:t>Small bandwidth would cause granularity</a:t>
            </a:r>
          </a:p>
          <a:p>
            <a:r>
              <a:rPr lang="en-US" dirty="0"/>
              <a:t>Bandwidth choice for the study areas by visual inspection: 5 kilometers for both Barisal and Sylhet</a:t>
            </a:r>
          </a:p>
        </p:txBody>
      </p:sp>
      <p:pic>
        <p:nvPicPr>
          <p:cNvPr id="4" name="Content Placeholder 4" descr="A close up of a map&#10;&#10;Description generated with very high confidence">
            <a:extLst>
              <a:ext uri="{FF2B5EF4-FFF2-40B4-BE49-F238E27FC236}">
                <a16:creationId xmlns:a16="http://schemas.microsoft.com/office/drawing/2014/main" id="{08478F2A-2C5F-4B33-A3DD-853D584C0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660" y="3393874"/>
            <a:ext cx="3826629" cy="3372622"/>
          </a:xfrm>
          <a:prstGeom prst="rect">
            <a:avLst/>
          </a:prstGeom>
        </p:spPr>
      </p:pic>
      <p:pic>
        <p:nvPicPr>
          <p:cNvPr id="5" name="Picture 4" descr="A close up of a map&#10;&#10;Description generated with very high confidence">
            <a:extLst>
              <a:ext uri="{FF2B5EF4-FFF2-40B4-BE49-F238E27FC236}">
                <a16:creationId xmlns:a16="http://schemas.microsoft.com/office/drawing/2014/main" id="{4396AEFD-0295-4A95-9DDC-0780A30E8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289" y="3393874"/>
            <a:ext cx="3826629" cy="3372622"/>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980B9301-6E92-41FA-8830-BAF24F85A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974" y="743561"/>
            <a:ext cx="2473352" cy="2179903"/>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1E58AE40-34D8-420F-8464-CDD4BED6A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7976" y="2601466"/>
            <a:ext cx="2473352" cy="2179904"/>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7E26B3B6-4D0D-4859-B10A-6291841675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971" y="4573127"/>
            <a:ext cx="2473355" cy="2179907"/>
          </a:xfrm>
          <a:prstGeom prst="rect">
            <a:avLst/>
          </a:prstGeom>
        </p:spPr>
      </p:pic>
      <p:sp>
        <p:nvSpPr>
          <p:cNvPr id="8" name="Slide Number Placeholder 7">
            <a:extLst>
              <a:ext uri="{FF2B5EF4-FFF2-40B4-BE49-F238E27FC236}">
                <a16:creationId xmlns:a16="http://schemas.microsoft.com/office/drawing/2014/main" id="{E52E005D-E217-48CB-B066-CC7F4CD1E510}"/>
              </a:ext>
            </a:extLst>
          </p:cNvPr>
          <p:cNvSpPr>
            <a:spLocks noGrp="1"/>
          </p:cNvSpPr>
          <p:nvPr>
            <p:ph type="sldNum" sz="quarter" idx="12"/>
          </p:nvPr>
        </p:nvSpPr>
        <p:spPr/>
        <p:txBody>
          <a:bodyPr/>
          <a:lstStyle/>
          <a:p>
            <a:fld id="{66C40A4B-DEA1-4156-B705-8D5429C25636}" type="slidenum">
              <a:rPr lang="en-US" smtClean="0"/>
              <a:t>6</a:t>
            </a:fld>
            <a:endParaRPr lang="en-US" dirty="0"/>
          </a:p>
        </p:txBody>
      </p:sp>
    </p:spTree>
    <p:extLst>
      <p:ext uri="{BB962C8B-B14F-4D97-AF65-F5344CB8AC3E}">
        <p14:creationId xmlns:p14="http://schemas.microsoft.com/office/powerpoint/2010/main" val="44017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C42A-737E-449A-88F5-292ADFFA7911}"/>
              </a:ext>
            </a:extLst>
          </p:cNvPr>
          <p:cNvSpPr>
            <a:spLocks noGrp="1"/>
          </p:cNvSpPr>
          <p:nvPr>
            <p:ph type="title"/>
          </p:nvPr>
        </p:nvSpPr>
        <p:spPr/>
        <p:txBody>
          <a:bodyPr/>
          <a:lstStyle/>
          <a:p>
            <a:r>
              <a:rPr lang="en-US" dirty="0"/>
              <a:t>Review: Kernel Intensity/Density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ACFA58-0152-4515-93C9-CCBA5B149428}"/>
                  </a:ext>
                </a:extLst>
              </p:cNvPr>
              <p:cNvSpPr>
                <a:spLocks noGrp="1"/>
              </p:cNvSpPr>
              <p:nvPr>
                <p:ph idx="1"/>
              </p:nvPr>
            </p:nvSpPr>
            <p:spPr/>
            <p:txBody>
              <a:bodyPr>
                <a:normAutofit fontScale="92500" lnSpcReduction="10000"/>
              </a:bodyPr>
              <a:lstStyle/>
              <a:p>
                <a:r>
                  <a:rPr lang="en-US" dirty="0"/>
                  <a:t>With respect to a spatial point process, a density function defines the probability of observing an event at a location </a:t>
                </a:r>
                <a:r>
                  <a:rPr lang="en-US" i="1" dirty="0"/>
                  <a:t>s</a:t>
                </a:r>
                <a:r>
                  <a:rPr lang="en-US" dirty="0"/>
                  <a:t>, while the intensity function defines the number of expected events per unit area at a location </a:t>
                </a:r>
                <a:r>
                  <a:rPr lang="en-US" i="1" dirty="0"/>
                  <a:t>s</a:t>
                </a:r>
                <a:r>
                  <a:rPr lang="en-US" dirty="0"/>
                  <a:t>.</a:t>
                </a:r>
              </a:p>
              <a:p>
                <a:r>
                  <a:rPr lang="en-US" dirty="0"/>
                  <a:t>In contrast, an intensity </a:t>
                </a:r>
                <a14:m>
                  <m:oMath xmlns:m="http://schemas.openxmlformats.org/officeDocument/2006/math">
                    <m:r>
                      <a:rPr lang="en-US" i="1" smtClean="0">
                        <a:latin typeface="Cambria Math"/>
                        <a:ea typeface="Cambria Math"/>
                      </a:rPr>
                      <m:t>𝜆</m:t>
                    </m:r>
                    <m:r>
                      <a:rPr lang="en-US" b="0" i="1" smtClean="0">
                        <a:latin typeface="Cambria Math"/>
                        <a:ea typeface="Cambria Math"/>
                      </a:rPr>
                      <m:t>(</m:t>
                    </m:r>
                    <m:r>
                      <a:rPr lang="en-US" b="0" i="1" smtClean="0">
                        <a:latin typeface="Cambria Math"/>
                        <a:ea typeface="Cambria Math"/>
                      </a:rPr>
                      <m:t>𝑠</m:t>
                    </m:r>
                    <m:r>
                      <a:rPr lang="en-US" b="0" i="1" smtClean="0">
                        <a:latin typeface="Cambria Math"/>
                        <a:ea typeface="Cambria Math"/>
                      </a:rPr>
                      <m:t>)</m:t>
                    </m:r>
                  </m:oMath>
                </a14:m>
                <a:r>
                  <a:rPr lang="en-US" dirty="0"/>
                  <a:t> integrates to the expected number of events per unit area (i.e., the total number of events divided by the area of </a:t>
                </a:r>
                <a:r>
                  <a:rPr lang="en-US" i="1" dirty="0"/>
                  <a:t>D</a:t>
                </a:r>
                <a:r>
                  <a:rPr lang="en-US" dirty="0"/>
                  <a:t>). </a:t>
                </a:r>
              </a:p>
              <a:p>
                <a:r>
                  <a:rPr lang="en-US" dirty="0"/>
                  <a:t>A density </a:t>
                </a:r>
                <a14:m>
                  <m:oMath xmlns:m="http://schemas.openxmlformats.org/officeDocument/2006/math">
                    <m:r>
                      <a:rPr lang="en-US" i="1">
                        <a:latin typeface="Cambria Math"/>
                      </a:rPr>
                      <m:t>𝑓</m:t>
                    </m:r>
                    <m:r>
                      <a:rPr lang="en-US" i="1">
                        <a:latin typeface="Cambria Math"/>
                      </a:rPr>
                      <m:t>(</m:t>
                    </m:r>
                    <m:r>
                      <a:rPr lang="en-US" i="1">
                        <a:latin typeface="Cambria Math"/>
                      </a:rPr>
                      <m:t>𝑠</m:t>
                    </m:r>
                    <m:r>
                      <a:rPr lang="en-US" i="1">
                        <a:latin typeface="Cambria Math"/>
                      </a:rPr>
                      <m:t>)</m:t>
                    </m:r>
                  </m:oMath>
                </a14:m>
                <a:r>
                  <a:rPr lang="en-US" dirty="0"/>
                  <a:t> integrates to one over the study area </a:t>
                </a:r>
                <a:r>
                  <a:rPr lang="en-US" i="1" dirty="0"/>
                  <a:t>D</a:t>
                </a:r>
                <a:r>
                  <a:rPr lang="en-US" dirty="0"/>
                  <a:t> and is calculated by </a:t>
                </a:r>
                <a14:m>
                  <m:oMath xmlns:m="http://schemas.openxmlformats.org/officeDocument/2006/math">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a:rPr>
                          <m:t>𝑠</m:t>
                        </m:r>
                      </m:e>
                    </m:d>
                    <m:r>
                      <a:rPr lang="en-US" b="0" i="1" smtClean="0">
                        <a:latin typeface="Cambria Math"/>
                      </a:rPr>
                      <m:t>=</m:t>
                    </m:r>
                    <m:f>
                      <m:fPr>
                        <m:type m:val="lin"/>
                        <m:ctrlPr>
                          <a:rPr lang="en-US" b="0" i="1" smtClean="0">
                            <a:latin typeface="Cambria Math" panose="02040503050406030204" pitchFamily="18" charset="0"/>
                          </a:rPr>
                        </m:ctrlPr>
                      </m:fPr>
                      <m:num>
                        <m:r>
                          <a:rPr lang="en-US" b="0" i="1" smtClean="0">
                            <a:latin typeface="Cambria Math"/>
                            <a:ea typeface="Cambria Math"/>
                          </a:rPr>
                          <m:t>𝜆</m:t>
                        </m:r>
                        <m:r>
                          <a:rPr lang="en-US" b="0" i="1" smtClean="0">
                            <a:latin typeface="Cambria Math"/>
                            <a:ea typeface="Cambria Math"/>
                          </a:rPr>
                          <m:t>(</m:t>
                        </m:r>
                        <m:r>
                          <a:rPr lang="en-US" b="0" i="1" smtClean="0">
                            <a:latin typeface="Cambria Math"/>
                            <a:ea typeface="Cambria Math"/>
                          </a:rPr>
                          <m:t>𝑠</m:t>
                        </m:r>
                        <m:r>
                          <a:rPr lang="en-US" b="0" i="1" smtClean="0">
                            <a:latin typeface="Cambria Math"/>
                            <a:ea typeface="Cambria Math"/>
                          </a:rPr>
                          <m:t>)</m:t>
                        </m:r>
                      </m:num>
                      <m:den>
                        <m:nary>
                          <m:naryPr>
                            <m:ctrlPr>
                              <a:rPr lang="en-US" b="0" i="1" smtClean="0">
                                <a:latin typeface="Cambria Math" panose="02040503050406030204" pitchFamily="18" charset="0"/>
                              </a:rPr>
                            </m:ctrlPr>
                          </m:naryPr>
                          <m:sub>
                            <m:r>
                              <m:rPr>
                                <m:brk m:alnAt="23"/>
                              </m:rPr>
                              <a:rPr lang="en-US" b="0" i="1" smtClean="0">
                                <a:latin typeface="Cambria Math"/>
                              </a:rPr>
                              <m:t>𝑠</m:t>
                            </m:r>
                            <m:r>
                              <a:rPr lang="en-US" b="0" i="1" smtClean="0">
                                <a:latin typeface="Cambria Math"/>
                              </a:rPr>
                              <m:t> ∈</m:t>
                            </m:r>
                            <m:r>
                              <a:rPr lang="en-US" b="0" i="1" smtClean="0">
                                <a:latin typeface="Cambria Math"/>
                                <a:ea typeface="Cambria Math"/>
                              </a:rPr>
                              <m:t>𝐷</m:t>
                            </m:r>
                          </m:sub>
                          <m:sup/>
                          <m:e>
                            <m:r>
                              <a:rPr lang="en-US" i="1">
                                <a:latin typeface="Cambria Math"/>
                                <a:ea typeface="Cambria Math"/>
                              </a:rPr>
                              <m:t>𝜆</m:t>
                            </m:r>
                            <m:r>
                              <a:rPr lang="en-US" i="1">
                                <a:latin typeface="Cambria Math"/>
                                <a:ea typeface="Cambria Math"/>
                              </a:rPr>
                              <m:t>(</m:t>
                            </m:r>
                            <m:r>
                              <a:rPr lang="en-US" i="1">
                                <a:latin typeface="Cambria Math"/>
                                <a:ea typeface="Cambria Math"/>
                              </a:rPr>
                              <m:t>𝑠</m:t>
                            </m:r>
                            <m:r>
                              <a:rPr lang="en-US" i="1">
                                <a:latin typeface="Cambria Math"/>
                                <a:ea typeface="Cambria Math"/>
                              </a:rPr>
                              <m:t>)∙</m:t>
                            </m:r>
                            <m:r>
                              <a:rPr lang="en-US" b="0" i="1" smtClean="0">
                                <a:latin typeface="Cambria Math"/>
                                <a:ea typeface="Cambria Math"/>
                              </a:rPr>
                              <m:t>𝑑𝑠</m:t>
                            </m:r>
                          </m:e>
                        </m:nary>
                      </m:den>
                    </m:f>
                  </m:oMath>
                </a14:m>
                <a:r>
                  <a:rPr lang="en-US" dirty="0"/>
                  <a:t> </a:t>
                </a:r>
              </a:p>
              <a:p>
                <a:r>
                  <a:rPr lang="en-US" dirty="0"/>
                  <a:t>Why transforming intensities to densities?  =&gt;  Normalization to compare case and control density. </a:t>
                </a:r>
              </a:p>
              <a:p>
                <a:endParaRPr lang="en-US" dirty="0"/>
              </a:p>
            </p:txBody>
          </p:sp>
        </mc:Choice>
        <mc:Fallback>
          <p:sp>
            <p:nvSpPr>
              <p:cNvPr id="3" name="Content Placeholder 2">
                <a:extLst>
                  <a:ext uri="{FF2B5EF4-FFF2-40B4-BE49-F238E27FC236}">
                    <a16:creationId xmlns:a16="http://schemas.microsoft.com/office/drawing/2014/main" id="{7DACFA58-0152-4515-93C9-CCBA5B14942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8EB6FF7-A963-40B8-801B-9CEEC6C810FE}"/>
              </a:ext>
            </a:extLst>
          </p:cNvPr>
          <p:cNvSpPr>
            <a:spLocks noGrp="1"/>
          </p:cNvSpPr>
          <p:nvPr>
            <p:ph type="sldNum" sz="quarter" idx="12"/>
          </p:nvPr>
        </p:nvSpPr>
        <p:spPr/>
        <p:txBody>
          <a:bodyPr/>
          <a:lstStyle/>
          <a:p>
            <a:fld id="{66C40A4B-DEA1-4156-B705-8D5429C25636}" type="slidenum">
              <a:rPr lang="en-US" smtClean="0"/>
              <a:t>7</a:t>
            </a:fld>
            <a:endParaRPr lang="en-US"/>
          </a:p>
        </p:txBody>
      </p:sp>
    </p:spTree>
    <p:extLst>
      <p:ext uri="{BB962C8B-B14F-4D97-AF65-F5344CB8AC3E}">
        <p14:creationId xmlns:p14="http://schemas.microsoft.com/office/powerpoint/2010/main" val="135106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87B1-F528-4284-9FAB-F61D005FA31D}"/>
              </a:ext>
            </a:extLst>
          </p:cNvPr>
          <p:cNvSpPr>
            <a:spLocks noGrp="1"/>
          </p:cNvSpPr>
          <p:nvPr>
            <p:ph type="title"/>
          </p:nvPr>
        </p:nvSpPr>
        <p:spPr/>
        <p:txBody>
          <a:bodyPr/>
          <a:lstStyle/>
          <a:p>
            <a:r>
              <a:rPr lang="en-US" dirty="0"/>
              <a:t>Review: Thinning</a:t>
            </a:r>
          </a:p>
        </p:txBody>
      </p:sp>
      <p:sp>
        <p:nvSpPr>
          <p:cNvPr id="3" name="Content Placeholder 2">
            <a:extLst>
              <a:ext uri="{FF2B5EF4-FFF2-40B4-BE49-F238E27FC236}">
                <a16:creationId xmlns:a16="http://schemas.microsoft.com/office/drawing/2014/main" id="{A4636A9C-B211-46B2-AA0E-3135B79EB9C5}"/>
              </a:ext>
            </a:extLst>
          </p:cNvPr>
          <p:cNvSpPr>
            <a:spLocks noGrp="1"/>
          </p:cNvSpPr>
          <p:nvPr>
            <p:ph idx="1"/>
          </p:nvPr>
        </p:nvSpPr>
        <p:spPr>
          <a:xfrm>
            <a:off x="1120000" y="1323703"/>
            <a:ext cx="10233800" cy="5216434"/>
          </a:xfrm>
        </p:spPr>
        <p:txBody>
          <a:bodyPr>
            <a:normAutofit/>
          </a:bodyPr>
          <a:lstStyle/>
          <a:p>
            <a:r>
              <a:rPr lang="en-US" dirty="0"/>
              <a:t>To spatially vary the density of the case and control patterns  with respect to an underlying probability surface, an initially completely spatial random (CSR) patterns needs to be thinned by the rejection algorithm (</a:t>
            </a:r>
            <a:r>
              <a:rPr lang="en-US" dirty="0">
                <a:solidFill>
                  <a:schemeClr val="tx1"/>
                </a:solidFill>
              </a:rPr>
              <a:t>Waller, 2004</a:t>
            </a:r>
            <a:r>
              <a:rPr lang="en-US" dirty="0"/>
              <a:t>)</a:t>
            </a:r>
          </a:p>
          <a:p>
            <a:pPr lvl="1"/>
            <a:r>
              <a:rPr lang="en-US" dirty="0"/>
              <a:t>Thinning means either keeping or deleting randomly a point with a given probability from the CSR point pattern. </a:t>
            </a:r>
          </a:p>
          <a:p>
            <a:pPr lvl="1"/>
            <a:r>
              <a:rPr lang="en-US" dirty="0"/>
              <a:t>The probability is determined by the underlying probability surface at a particular location</a:t>
            </a:r>
          </a:p>
          <a:p>
            <a:pPr lvl="1"/>
            <a:r>
              <a:rPr lang="en-US" dirty="0"/>
              <a:t>All points are evaluated independently from each other by rejection sampling. </a:t>
            </a:r>
          </a:p>
          <a:p>
            <a:r>
              <a:rPr lang="en-US" dirty="0"/>
              <a:t>Random thinning generates an </a:t>
            </a:r>
            <a:r>
              <a:rPr lang="en-US" dirty="0" err="1"/>
              <a:t>inhomogenous</a:t>
            </a:r>
            <a:r>
              <a:rPr lang="en-US" dirty="0"/>
              <a:t> point pattern that mirror the underlying probability surface. </a:t>
            </a:r>
          </a:p>
        </p:txBody>
      </p:sp>
      <p:sp>
        <p:nvSpPr>
          <p:cNvPr id="5" name="Slide Number Placeholder 4">
            <a:extLst>
              <a:ext uri="{FF2B5EF4-FFF2-40B4-BE49-F238E27FC236}">
                <a16:creationId xmlns:a16="http://schemas.microsoft.com/office/drawing/2014/main" id="{AAD04946-A8C8-4945-A31C-D552C2217165}"/>
              </a:ext>
            </a:extLst>
          </p:cNvPr>
          <p:cNvSpPr>
            <a:spLocks noGrp="1"/>
          </p:cNvSpPr>
          <p:nvPr>
            <p:ph type="sldNum" sz="quarter" idx="12"/>
          </p:nvPr>
        </p:nvSpPr>
        <p:spPr/>
        <p:txBody>
          <a:bodyPr/>
          <a:lstStyle/>
          <a:p>
            <a:fld id="{66C40A4B-DEA1-4156-B705-8D5429C25636}" type="slidenum">
              <a:rPr lang="en-US" smtClean="0"/>
              <a:t>8</a:t>
            </a:fld>
            <a:endParaRPr lang="en-US"/>
          </a:p>
        </p:txBody>
      </p:sp>
    </p:spTree>
    <p:extLst>
      <p:ext uri="{BB962C8B-B14F-4D97-AF65-F5344CB8AC3E}">
        <p14:creationId xmlns:p14="http://schemas.microsoft.com/office/powerpoint/2010/main" val="246517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003D3-BB8D-4D85-B6CA-E5FB9D3CAD09}"/>
              </a:ext>
            </a:extLst>
          </p:cNvPr>
          <p:cNvSpPr>
            <a:spLocks noGrp="1"/>
          </p:cNvSpPr>
          <p:nvPr>
            <p:ph type="title"/>
          </p:nvPr>
        </p:nvSpPr>
        <p:spPr>
          <a:xfrm>
            <a:off x="838200" y="77728"/>
            <a:ext cx="10515600" cy="1325563"/>
          </a:xfrm>
        </p:spPr>
        <p:txBody>
          <a:bodyPr/>
          <a:lstStyle/>
          <a:p>
            <a:r>
              <a:rPr lang="en-US" dirty="0"/>
              <a:t>Review: Edge Correction: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830CA2-A94A-4768-8133-CE048F5AEA89}"/>
                  </a:ext>
                </a:extLst>
              </p:cNvPr>
              <p:cNvSpPr>
                <a:spLocks noGrp="1"/>
              </p:cNvSpPr>
              <p:nvPr>
                <p:ph idx="1"/>
              </p:nvPr>
            </p:nvSpPr>
            <p:spPr>
              <a:xfrm>
                <a:off x="838200" y="1066724"/>
                <a:ext cx="10233800" cy="4351338"/>
              </a:xfrm>
            </p:spPr>
            <p:txBody>
              <a:bodyPr>
                <a:normAutofit/>
              </a:bodyPr>
              <a:lstStyle/>
              <a:p>
                <a:r>
                  <a:rPr lang="en-US" dirty="0"/>
                  <a:t>Information outside the boundary of the study area is lost, this is called the edge effects</a:t>
                </a:r>
              </a:p>
              <a:p>
                <a:r>
                  <a:rPr lang="en-US" dirty="0"/>
                  <a:t>To ensure that the kernels around sample points remains comparable, an edge correction (truncated distributions) needs to be performed: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b="0" i="1" smtClean="0">
                            <a:latin typeface="Cambria Math"/>
                          </a:rPr>
                          <m:t>𝑠</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r>
                          <a:rPr lang="en-US" i="1">
                            <a:latin typeface="Cambria Math" panose="02040503050406030204" pitchFamily="18" charset="0"/>
                          </a:rPr>
                          <m:t>(</m:t>
                        </m:r>
                        <m:r>
                          <a:rPr lang="en-US" b="0" i="1" smtClean="0">
                            <a:latin typeface="Cambria Math"/>
                          </a:rPr>
                          <m:t>𝑠</m:t>
                        </m:r>
                        <m:r>
                          <a:rPr lang="en-US" i="1">
                            <a:latin typeface="Cambria Math" panose="02040503050406030204" pitchFamily="18" charset="0"/>
                          </a:rPr>
                          <m:t>)</m:t>
                        </m:r>
                      </m:num>
                      <m:den>
                        <m:nary>
                          <m:naryPr>
                            <m:supHide m:val="on"/>
                            <m:ctrlPr>
                              <a:rPr lang="en-US" i="1">
                                <a:latin typeface="Cambria Math" panose="02040503050406030204" pitchFamily="18" charset="0"/>
                              </a:rPr>
                            </m:ctrlPr>
                          </m:naryPr>
                          <m:sub>
                            <m:r>
                              <a:rPr lang="en-US" b="0" i="1" smtClean="0">
                                <a:latin typeface="Cambria Math"/>
                              </a:rPr>
                              <m:t>𝑠</m:t>
                            </m:r>
                            <m:r>
                              <a:rPr lang="en-US" b="0" i="1" smtClean="0">
                                <a:latin typeface="Cambria Math"/>
                              </a:rPr>
                              <m:t> ∈ </m:t>
                            </m:r>
                            <m:r>
                              <a:rPr lang="en-US" b="0" i="1" smtClean="0">
                                <a:latin typeface="Cambria Math"/>
                                <a:ea typeface="Cambria Math"/>
                              </a:rPr>
                              <m:t>𝑆𝑡𝑢𝑑𝑦</m:t>
                            </m:r>
                            <m:r>
                              <a:rPr lang="en-US" b="0" i="1" smtClean="0">
                                <a:latin typeface="Cambria Math"/>
                                <a:ea typeface="Cambria Math"/>
                              </a:rPr>
                              <m:t> </m:t>
                            </m:r>
                            <m:r>
                              <a:rPr lang="en-US" b="0" i="1" smtClean="0">
                                <a:latin typeface="Cambria Math"/>
                                <a:ea typeface="Cambria Math"/>
                              </a:rPr>
                              <m:t>𝐴𝑟𝑒𝑎𝑠</m:t>
                            </m:r>
                          </m:sub>
                          <m:sup/>
                          <m:e>
                            <m:r>
                              <a:rPr lang="en-US" i="1">
                                <a:latin typeface="Cambria Math" panose="02040503050406030204" pitchFamily="18" charset="0"/>
                              </a:rPr>
                              <m:t>𝑓</m:t>
                            </m:r>
                            <m:r>
                              <a:rPr lang="en-US" i="1">
                                <a:latin typeface="Cambria Math" panose="02040503050406030204" pitchFamily="18" charset="0"/>
                              </a:rPr>
                              <m:t>(</m:t>
                            </m:r>
                            <m:r>
                              <a:rPr lang="en-US" b="0" i="1" smtClean="0">
                                <a:latin typeface="Cambria Math"/>
                              </a:rPr>
                              <m:t>𝑠</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𝑑𝑠</m:t>
                            </m:r>
                          </m:e>
                        </m:nary>
                      </m:den>
                    </m:f>
                  </m:oMath>
                </a14:m>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18830CA2-A94A-4768-8133-CE048F5AEA89}"/>
                  </a:ext>
                </a:extLst>
              </p:cNvPr>
              <p:cNvSpPr>
                <a:spLocks noGrp="1" noRot="1" noChangeAspect="1" noMove="1" noResize="1" noEditPoints="1" noAdjustHandles="1" noChangeArrowheads="1" noChangeShapeType="1" noTextEdit="1"/>
              </p:cNvSpPr>
              <p:nvPr>
                <p:ph idx="1"/>
              </p:nvPr>
            </p:nvSpPr>
            <p:spPr>
              <a:xfrm>
                <a:off x="838200" y="1066724"/>
                <a:ext cx="10233800" cy="4351338"/>
              </a:xfrm>
              <a:blipFill rotWithShape="1">
                <a:blip r:embed="rId3"/>
                <a:stretch>
                  <a:fillRect l="-1073" t="-2241"/>
                </a:stretch>
              </a:blipFill>
            </p:spPr>
            <p:txBody>
              <a:bodyPr/>
              <a:lstStyle/>
              <a:p>
                <a:r>
                  <a:rPr lang="en-US">
                    <a:noFill/>
                  </a:rPr>
                  <a:t> </a:t>
                </a:r>
              </a:p>
            </p:txBody>
          </p:sp>
        </mc:Fallback>
      </mc:AlternateContent>
      <p:pic>
        <p:nvPicPr>
          <p:cNvPr id="6" name="Content Placeholder 9" descr="A close up of a map&#10;&#10;Description generated with high confidence">
            <a:extLst>
              <a:ext uri="{FF2B5EF4-FFF2-40B4-BE49-F238E27FC236}">
                <a16:creationId xmlns:a16="http://schemas.microsoft.com/office/drawing/2014/main" id="{CED62AFC-E09B-4930-9761-BDFC27F9B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913" y="3581465"/>
            <a:ext cx="3527474" cy="3108960"/>
          </a:xfrm>
          <a:prstGeom prst="rect">
            <a:avLst/>
          </a:prstGeom>
        </p:spPr>
      </p:pic>
      <p:pic>
        <p:nvPicPr>
          <p:cNvPr id="7" name="Picture 6" descr="A close up of a map&#10;&#10;Description generated with high confidence">
            <a:extLst>
              <a:ext uri="{FF2B5EF4-FFF2-40B4-BE49-F238E27FC236}">
                <a16:creationId xmlns:a16="http://schemas.microsoft.com/office/drawing/2014/main" id="{F96C14F0-4CC4-4C87-A30A-8FE821593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4923" y="3581465"/>
            <a:ext cx="3527474" cy="3108960"/>
          </a:xfrm>
          <a:prstGeom prst="rect">
            <a:avLst/>
          </a:prstGeom>
        </p:spPr>
      </p:pic>
      <p:sp>
        <p:nvSpPr>
          <p:cNvPr id="5" name="Slide Number Placeholder 4">
            <a:extLst>
              <a:ext uri="{FF2B5EF4-FFF2-40B4-BE49-F238E27FC236}">
                <a16:creationId xmlns:a16="http://schemas.microsoft.com/office/drawing/2014/main" id="{6553A439-6EDE-4248-AA7F-FC6AEA54126F}"/>
              </a:ext>
            </a:extLst>
          </p:cNvPr>
          <p:cNvSpPr>
            <a:spLocks noGrp="1"/>
          </p:cNvSpPr>
          <p:nvPr>
            <p:ph type="sldNum" sz="quarter" idx="12"/>
          </p:nvPr>
        </p:nvSpPr>
        <p:spPr/>
        <p:txBody>
          <a:bodyPr/>
          <a:lstStyle/>
          <a:p>
            <a:fld id="{66C40A4B-DEA1-4156-B705-8D5429C25636}" type="slidenum">
              <a:rPr lang="en-US" smtClean="0"/>
              <a:t>9</a:t>
            </a:fld>
            <a:endParaRPr lang="en-US"/>
          </a:p>
        </p:txBody>
      </p:sp>
    </p:spTree>
    <p:extLst>
      <p:ext uri="{BB962C8B-B14F-4D97-AF65-F5344CB8AC3E}">
        <p14:creationId xmlns:p14="http://schemas.microsoft.com/office/powerpoint/2010/main" val="230008454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11438</TotalTime>
  <Words>1958</Words>
  <Application>Microsoft Office PowerPoint</Application>
  <PresentationFormat>Widescreen</PresentationFormat>
  <Paragraphs>203</Paragraphs>
  <Slides>26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华文楷体</vt:lpstr>
      <vt:lpstr>Arial</vt:lpstr>
      <vt:lpstr>Calibri</vt:lpstr>
      <vt:lpstr>Cambria Math</vt:lpstr>
      <vt:lpstr>Corbel</vt:lpstr>
      <vt:lpstr>Courier New</vt:lpstr>
      <vt:lpstr>Symbol</vt:lpstr>
      <vt:lpstr>Depth</vt:lpstr>
      <vt:lpstr>Exploring the Impact of Weights on Log-Relative Risk Surfaces</vt:lpstr>
      <vt:lpstr>Motivation</vt:lpstr>
      <vt:lpstr>Dr. Vyas’s Study Area</vt:lpstr>
      <vt:lpstr>Motivational Example</vt:lpstr>
      <vt:lpstr>Research Questions:</vt:lpstr>
      <vt:lpstr>Review: Bandwidth Selection</vt:lpstr>
      <vt:lpstr>Review: Kernel Intensity/Density</vt:lpstr>
      <vt:lpstr>Review: Thinning</vt:lpstr>
      <vt:lpstr>Review: Edge Correction:</vt:lpstr>
      <vt:lpstr>Review: Impact of Weights</vt:lpstr>
      <vt:lpstr>Review: Log Relative Risk Ratio </vt:lpstr>
      <vt:lpstr>Review: Evaluating the log-relative Risk Significance Levels using Simulation</vt:lpstr>
      <vt:lpstr>Example: Approximation of Weight Surface</vt:lpstr>
      <vt:lpstr>Example: The Log-Relative Risk Surfaces</vt:lpstr>
      <vt:lpstr>Experiment: Objective, Study Design and Expected Results</vt:lpstr>
      <vt:lpstr>Experiment: Generation of Point Patterns</vt:lpstr>
      <vt:lpstr>Experiment:  Thinning of Cases</vt:lpstr>
      <vt:lpstr>Experiment: Design of Weights Surfaces</vt:lpstr>
      <vt:lpstr>Experiment: Results of Common Weight Surface for Cases and Controls</vt:lpstr>
      <vt:lpstr>Experiment: Impact of Decreasing number of cases under a common Weight Surface</vt:lpstr>
      <vt:lpstr>Experiment: Results of Differential Weight Surfaces for Cases and Controls (I)</vt:lpstr>
      <vt:lpstr>Experiment: Results of Differential Weight Surfaces for Cases and Controls (II)</vt:lpstr>
      <vt:lpstr>Using Parallel Computation</vt:lpstr>
      <vt:lpstr>Conclusions and Contributions</vt:lpstr>
      <vt:lpstr>References</vt:lpstr>
      <vt:lpstr>More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Weighted Relative Risk Kernel Densities</dc:title>
  <dc:creator>admin</dc:creator>
  <cp:lastModifiedBy>Michael Tiefelsdorf</cp:lastModifiedBy>
  <cp:revision>189</cp:revision>
  <dcterms:created xsi:type="dcterms:W3CDTF">2017-11-09T23:11:47Z</dcterms:created>
  <dcterms:modified xsi:type="dcterms:W3CDTF">2017-12-08T04:23:00Z</dcterms:modified>
</cp:coreProperties>
</file>